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259" r:id="rId3"/>
    <p:sldId id="290" r:id="rId4"/>
    <p:sldId id="291" r:id="rId5"/>
    <p:sldId id="292" r:id="rId6"/>
    <p:sldId id="293" r:id="rId7"/>
    <p:sldId id="298" r:id="rId8"/>
    <p:sldId id="299" r:id="rId9"/>
    <p:sldId id="300" r:id="rId10"/>
    <p:sldId id="301" r:id="rId11"/>
    <p:sldId id="297" r:id="rId12"/>
    <p:sldId id="302" r:id="rId13"/>
    <p:sldId id="303" r:id="rId14"/>
    <p:sldId id="304" r:id="rId15"/>
    <p:sldId id="305" r:id="rId16"/>
    <p:sldId id="265" r:id="rId17"/>
    <p:sldId id="306" r:id="rId18"/>
    <p:sldId id="309" r:id="rId19"/>
    <p:sldId id="310" r:id="rId20"/>
    <p:sldId id="308" r:id="rId21"/>
    <p:sldId id="30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Haoran" initials="CH" lastIdx="1" clrIdx="0">
    <p:extLst>
      <p:ext uri="{19B8F6BF-5375-455C-9EA6-DF929625EA0E}">
        <p15:presenceInfo xmlns:p15="http://schemas.microsoft.com/office/powerpoint/2012/main" userId="e3c163a05722a6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52A"/>
    <a:srgbClr val="CF0101"/>
    <a:srgbClr val="3E4150"/>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6" autoAdjust="0"/>
    <p:restoredTop sz="95681" autoAdjust="0"/>
  </p:normalViewPr>
  <p:slideViewPr>
    <p:cSldViewPr snapToGrid="0">
      <p:cViewPr>
        <p:scale>
          <a:sx n="73" d="100"/>
          <a:sy n="73" d="100"/>
        </p:scale>
        <p:origin x="912" y="5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2562"/>
    </p:cViewPr>
  </p:sorterViewPr>
  <p:notesViewPr>
    <p:cSldViewPr snapToGrid="0">
      <p:cViewPr varScale="1">
        <p:scale>
          <a:sx n="73" d="100"/>
          <a:sy n="73" d="100"/>
        </p:scale>
        <p:origin x="2852"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2022/2/19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406434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那我就开始了，老师同学好，今天我要讲的内容是基于地理位置的</a:t>
            </a:r>
            <a:r>
              <a:rPr lang="en-US" altLang="zh-CN" dirty="0"/>
              <a:t>C-V2X</a:t>
            </a:r>
            <a:r>
              <a:rPr lang="zh-CN" altLang="en-US" dirty="0"/>
              <a:t>网络资源调度，主要的内容是来自下面这篇论文，算是一次论文分享吧。</a:t>
            </a:r>
            <a:endParaRPr lang="en-US" altLang="zh-CN" dirty="0"/>
          </a:p>
        </p:txBody>
      </p:sp>
    </p:spTree>
    <p:extLst>
      <p:ext uri="{BB962C8B-B14F-4D97-AF65-F5344CB8AC3E}">
        <p14:creationId xmlns:p14="http://schemas.microsoft.com/office/powerpoint/2010/main" val="2891339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之前的</a:t>
            </a:r>
            <a:r>
              <a:rPr lang="en-US" altLang="zh-CN" dirty="0" err="1"/>
              <a:t>PosIndex</a:t>
            </a:r>
            <a:r>
              <a:rPr lang="zh-CN" altLang="en-US" dirty="0"/>
              <a:t>索引和子信道分配策略已经能应对大部分的情况，但是还存在着一些特殊情况。如右图所示，左侧的车辆和右侧的车辆不能够相互监测到，那么它们计算</a:t>
            </a:r>
            <a:r>
              <a:rPr lang="en-US" altLang="zh-CN" dirty="0" err="1"/>
              <a:t>PosIndex</a:t>
            </a:r>
            <a:r>
              <a:rPr lang="zh-CN" altLang="en-US" dirty="0"/>
              <a:t>索引的过程就是相互独立的。有一种情况是，左侧车辆的最后一辆车和右侧车辆的最前面那辆车具有相同的</a:t>
            </a:r>
            <a:r>
              <a:rPr lang="en-US" altLang="zh-CN" dirty="0" err="1"/>
              <a:t>PosIndex</a:t>
            </a:r>
            <a:r>
              <a:rPr lang="zh-CN" altLang="en-US" dirty="0"/>
              <a:t>索引。那么当两侧车辆相互靠近的时候，进入监测范围，它们就有可能产生数据包冲突。后面的这辆车就接收不到前两台车发送的数据包，</a:t>
            </a:r>
            <a:r>
              <a:rPr lang="en-US" altLang="zh-CN" dirty="0"/>
              <a:t>……</a:t>
            </a:r>
            <a:r>
              <a:rPr lang="zh-CN" altLang="en-US" dirty="0"/>
              <a:t>数据包冲突就这样传导下去，产生大面积的错误。</a:t>
            </a:r>
            <a:endParaRPr lang="en-US" altLang="zh-CN" dirty="0"/>
          </a:p>
          <a:p>
            <a:endParaRPr lang="en-US" altLang="zh-CN" dirty="0"/>
          </a:p>
          <a:p>
            <a:r>
              <a:rPr lang="zh-CN" altLang="en-US" dirty="0"/>
              <a:t>半双工错误，因为车辆是不能同时发送和接收数据包的。</a:t>
            </a:r>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10</a:t>
            </a:fld>
            <a:endParaRPr lang="zh-CN" altLang="en-US"/>
          </a:p>
        </p:txBody>
      </p:sp>
    </p:spTree>
    <p:extLst>
      <p:ext uri="{BB962C8B-B14F-4D97-AF65-F5344CB8AC3E}">
        <p14:creationId xmlns:p14="http://schemas.microsoft.com/office/powerpoint/2010/main" val="336416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理论性能分析部分，评价的指标是包到达率</a:t>
            </a:r>
            <a:r>
              <a:rPr lang="en-US" altLang="zh-CN" dirty="0"/>
              <a:t>PDR</a:t>
            </a:r>
            <a:r>
              <a:rPr lang="zh-CN" altLang="en-US" dirty="0"/>
              <a:t>关于车辆距离</a:t>
            </a:r>
            <a:r>
              <a:rPr lang="en-US" altLang="zh-CN" dirty="0" err="1"/>
              <a:t>dt,r</a:t>
            </a:r>
            <a:r>
              <a:rPr lang="zh-CN" altLang="en-US" dirty="0"/>
              <a:t>的函数，主要考虑</a:t>
            </a:r>
            <a:r>
              <a:rPr lang="en-US" altLang="zh-CN" dirty="0"/>
              <a:t>C-V2X</a:t>
            </a:r>
            <a:r>
              <a:rPr lang="zh-CN" altLang="en-US" dirty="0"/>
              <a:t>中四种传输错误情形，写成四项相乘的形式。</a:t>
            </a:r>
            <a:endParaRPr lang="en-US" altLang="zh-CN" dirty="0"/>
          </a:p>
          <a:p>
            <a:r>
              <a:rPr lang="zh-CN" altLang="en-US" dirty="0"/>
              <a:t>参考的是下面这一篇使用基于监听的半持续调度的性能分析模型的文章，第一项</a:t>
            </a:r>
            <a:endParaRPr lang="en-US" altLang="zh-CN" dirty="0"/>
          </a:p>
          <a:p>
            <a:r>
              <a:rPr lang="zh-CN" altLang="en-US" dirty="0"/>
              <a:t>需要把两篇文章对照起来，没有仔细地去看</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11</a:t>
            </a:fld>
            <a:endParaRPr lang="zh-CN" altLang="en-US"/>
          </a:p>
        </p:txBody>
      </p:sp>
    </p:spTree>
    <p:extLst>
      <p:ext uri="{BB962C8B-B14F-4D97-AF65-F5344CB8AC3E}">
        <p14:creationId xmlns:p14="http://schemas.microsoft.com/office/powerpoint/2010/main" val="59522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最后看一下仿真的结果，图</a:t>
            </a:r>
            <a:r>
              <a:rPr lang="en-US" altLang="zh-CN" dirty="0"/>
              <a:t>6</a:t>
            </a:r>
            <a:r>
              <a:rPr lang="zh-CN" altLang="en-US" dirty="0"/>
              <a:t>展示的是包到达率与车辆距离之间的关系，当车辆之间的距离达到一定值的时候，随着距离的增加包到达率急剧下降。并且车辆密度低的情况下的包到达率是要优于车辆密度高的情况，这里的车辆密度分别为每公里</a:t>
            </a:r>
            <a:r>
              <a:rPr lang="en-US" altLang="zh-CN" dirty="0"/>
              <a:t>60</a:t>
            </a:r>
            <a:r>
              <a:rPr lang="zh-CN" altLang="en-US" dirty="0"/>
              <a:t>辆车和</a:t>
            </a:r>
            <a:r>
              <a:rPr lang="en-US" altLang="zh-CN" dirty="0"/>
              <a:t>120</a:t>
            </a:r>
            <a:r>
              <a:rPr lang="zh-CN" altLang="en-US" dirty="0"/>
              <a:t>辆车。</a:t>
            </a:r>
            <a:endParaRPr lang="en-US" altLang="zh-CN" dirty="0"/>
          </a:p>
          <a:p>
            <a:endParaRPr lang="en-US" altLang="zh-CN" dirty="0"/>
          </a:p>
          <a:p>
            <a:r>
              <a:rPr lang="zh-CN" altLang="en-US" dirty="0"/>
              <a:t>带内杂散，即使</a:t>
            </a:r>
            <a:r>
              <a:rPr lang="en-US" altLang="zh-CN" dirty="0" err="1"/>
              <a:t>PosIndex</a:t>
            </a:r>
            <a:r>
              <a:rPr lang="zh-CN" altLang="en-US" dirty="0"/>
              <a:t>索引选错，也不一定会发生数据包冲突。</a:t>
            </a:r>
            <a:endParaRPr lang="en-US" altLang="zh-CN" dirty="0"/>
          </a:p>
          <a:p>
            <a:endParaRPr lang="en-US" altLang="zh-CN" dirty="0"/>
          </a:p>
          <a:p>
            <a:r>
              <a:rPr lang="zh-CN" altLang="en-US" dirty="0"/>
              <a:t>图</a:t>
            </a:r>
            <a:r>
              <a:rPr lang="en-US" altLang="zh-CN" dirty="0"/>
              <a:t>7</a:t>
            </a:r>
            <a:r>
              <a:rPr lang="zh-CN" altLang="en-US" dirty="0"/>
              <a:t>说明的是大约有</a:t>
            </a:r>
            <a:r>
              <a:rPr lang="en-US" altLang="zh-CN" dirty="0"/>
              <a:t>20%</a:t>
            </a:r>
            <a:r>
              <a:rPr lang="zh-CN" altLang="en-US" dirty="0"/>
              <a:t>左右的车辆改变了队列中的位置，但是只有很少的车辆</a:t>
            </a:r>
            <a:r>
              <a:rPr lang="en-US" altLang="zh-CN" dirty="0" err="1"/>
              <a:t>PosIndex</a:t>
            </a:r>
            <a:r>
              <a:rPr lang="zh-CN" altLang="en-US" dirty="0"/>
              <a:t>发生了错误，说明该算法有比较强的鲁棒性。</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12</a:t>
            </a:fld>
            <a:endParaRPr lang="zh-CN" altLang="en-US"/>
          </a:p>
        </p:txBody>
      </p:sp>
    </p:spTree>
    <p:extLst>
      <p:ext uri="{BB962C8B-B14F-4D97-AF65-F5344CB8AC3E}">
        <p14:creationId xmlns:p14="http://schemas.microsoft.com/office/powerpoint/2010/main" val="2188757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8</a:t>
            </a:r>
            <a:r>
              <a:rPr lang="zh-CN" altLang="en-US" dirty="0"/>
              <a:t>是本文提出的基于地理位置的调度策略与基于监听的半持续性调度策略的对比，基于地理位置的调度策略明显是要更优的并且在车辆密度越大的时候这种优势更明显；</a:t>
            </a:r>
            <a:endParaRPr lang="en-US" altLang="zh-CN" dirty="0"/>
          </a:p>
          <a:p>
            <a:endParaRPr lang="en-US" altLang="zh-CN" dirty="0"/>
          </a:p>
          <a:p>
            <a:r>
              <a:rPr lang="zh-CN" altLang="en-US" dirty="0"/>
              <a:t>图</a:t>
            </a:r>
            <a:r>
              <a:rPr lang="en-US" altLang="zh-CN" dirty="0"/>
              <a:t>9</a:t>
            </a:r>
            <a:r>
              <a:rPr lang="zh-CN" altLang="en-US" dirty="0"/>
              <a:t>说明的是几种传输错误的发生概率，基于地理位置的调度策略在丢包上的表现明显好于基于监听的半持续性调度。</a:t>
            </a:r>
            <a:endParaRPr lang="en-US" altLang="zh-CN" dirty="0"/>
          </a:p>
          <a:p>
            <a:endParaRPr lang="en-US" altLang="zh-CN" dirty="0"/>
          </a:p>
          <a:p>
            <a:r>
              <a:rPr lang="zh-CN" altLang="en-US" dirty="0"/>
              <a:t>车辆之间的距离在</a:t>
            </a:r>
            <a:r>
              <a:rPr lang="en-US" altLang="zh-CN" dirty="0"/>
              <a:t>450m</a:t>
            </a:r>
            <a:r>
              <a:rPr lang="zh-CN" altLang="en-US" dirty="0"/>
              <a:t>左右之前包冲突表现得尤其明显，超过</a:t>
            </a:r>
            <a:r>
              <a:rPr lang="en-US" altLang="zh-CN" dirty="0"/>
              <a:t>450m</a:t>
            </a:r>
            <a:r>
              <a:rPr lang="zh-CN" altLang="en-US" dirty="0"/>
              <a:t>影响包到达率的主要因素就是接收信号功率和信噪比。</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13</a:t>
            </a:fld>
            <a:endParaRPr lang="zh-CN" altLang="en-US"/>
          </a:p>
        </p:txBody>
      </p:sp>
    </p:spTree>
    <p:extLst>
      <p:ext uri="{BB962C8B-B14F-4D97-AF65-F5344CB8AC3E}">
        <p14:creationId xmlns:p14="http://schemas.microsoft.com/office/powerpoint/2010/main" val="269790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下表说明的是</a:t>
            </a:r>
            <a:r>
              <a:rPr lang="en-US" altLang="zh-CN" dirty="0"/>
              <a:t>90%</a:t>
            </a:r>
            <a:r>
              <a:rPr lang="zh-CN" altLang="en-US" dirty="0"/>
              <a:t>包到达率时，发送车辆和接收车辆的距离，</a:t>
            </a:r>
            <a:r>
              <a:rPr lang="en-US" altLang="zh-CN" dirty="0"/>
              <a:t>90%</a:t>
            </a:r>
            <a:r>
              <a:rPr lang="zh-CN" altLang="en-US" dirty="0"/>
              <a:t>的包到达率也是常用的分析通信性能的指标。表中也展示了基于地理位置的调度策略和基于监听的半持续性调度策略之间的对比，包括性能上的提高。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14</a:t>
            </a:fld>
            <a:endParaRPr lang="zh-CN" altLang="en-US"/>
          </a:p>
        </p:txBody>
      </p:sp>
    </p:spTree>
    <p:extLst>
      <p:ext uri="{BB962C8B-B14F-4D97-AF65-F5344CB8AC3E}">
        <p14:creationId xmlns:p14="http://schemas.microsoft.com/office/powerpoint/2010/main" val="710342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15</a:t>
            </a:fld>
            <a:endParaRPr lang="zh-CN" altLang="en-US"/>
          </a:p>
        </p:txBody>
      </p:sp>
    </p:spTree>
    <p:extLst>
      <p:ext uri="{BB962C8B-B14F-4D97-AF65-F5344CB8AC3E}">
        <p14:creationId xmlns:p14="http://schemas.microsoft.com/office/powerpoint/2010/main" val="365282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讲述的内容包括以下几个部分，分别是背景介绍、基于地理位置的调度、理论性能分析、仿真结果和总结这五个部分。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a:t>
            </a:fld>
            <a:endParaRPr lang="zh-CN" altLang="en-US"/>
          </a:p>
        </p:txBody>
      </p:sp>
    </p:spTree>
    <p:extLst>
      <p:ext uri="{BB962C8B-B14F-4D97-AF65-F5344CB8AC3E}">
        <p14:creationId xmlns:p14="http://schemas.microsoft.com/office/powerpoint/2010/main" val="392751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3GPP</a:t>
            </a:r>
            <a:r>
              <a:rPr lang="zh-CN" altLang="en-US" dirty="0"/>
              <a:t>组织发布</a:t>
            </a:r>
            <a:r>
              <a:rPr lang="en-US" altLang="zh-CN" dirty="0"/>
              <a:t>Release 14</a:t>
            </a:r>
            <a:r>
              <a:rPr lang="zh-CN" altLang="en-US" dirty="0"/>
              <a:t>标准并开始支持</a:t>
            </a:r>
            <a:r>
              <a:rPr lang="en-US" altLang="zh-CN" dirty="0"/>
              <a:t>C-V2X</a:t>
            </a:r>
            <a:r>
              <a:rPr lang="zh-CN" altLang="en-US" dirty="0"/>
              <a:t>通信，车辆和蜂窝基站之间通过</a:t>
            </a:r>
            <a:r>
              <a:rPr lang="en-US" altLang="zh-CN" dirty="0" err="1"/>
              <a:t>uu</a:t>
            </a:r>
            <a:r>
              <a:rPr lang="zh-CN" altLang="en-US" dirty="0"/>
              <a:t>口进行通信，车辆之间通过</a:t>
            </a:r>
            <a:r>
              <a:rPr lang="en-US" altLang="zh-CN" dirty="0"/>
              <a:t>PC5</a:t>
            </a:r>
            <a:r>
              <a:rPr lang="zh-CN" altLang="en-US" dirty="0"/>
              <a:t>进行通信。我们这里主要考虑</a:t>
            </a:r>
            <a:r>
              <a:rPr lang="en-US" altLang="zh-CN" dirty="0"/>
              <a:t>C-V2X</a:t>
            </a:r>
            <a:r>
              <a:rPr lang="zh-CN" altLang="en-US" dirty="0"/>
              <a:t>网络中的通信资源调度问题，包括模式</a:t>
            </a:r>
            <a:r>
              <a:rPr lang="en-US" altLang="zh-CN" dirty="0"/>
              <a:t>3</a:t>
            </a:r>
            <a:r>
              <a:rPr lang="zh-CN" altLang="en-US" dirty="0"/>
              <a:t>和模式</a:t>
            </a:r>
            <a:r>
              <a:rPr lang="en-US" altLang="zh-CN" dirty="0"/>
              <a:t>4</a:t>
            </a:r>
            <a:r>
              <a:rPr lang="zh-CN" altLang="en-US" dirty="0"/>
              <a:t>两种方式，模式</a:t>
            </a:r>
            <a:r>
              <a:rPr lang="en-US" altLang="zh-CN" dirty="0"/>
              <a:t>3</a:t>
            </a:r>
            <a:r>
              <a:rPr lang="zh-CN" altLang="en-US" dirty="0"/>
              <a:t>是一种中心化的调度方式，需要蜂窝基站的覆盖，来协调车辆之间的资源分配。但是蜂窝基站不能很好地形成覆盖，模式</a:t>
            </a:r>
            <a:r>
              <a:rPr lang="en-US" altLang="zh-CN" dirty="0"/>
              <a:t>4</a:t>
            </a:r>
            <a:r>
              <a:rPr lang="zh-CN" altLang="en-US" dirty="0"/>
              <a:t>就是车辆自主选择通信资源的一种方式，用到的调度策略就是基于监听半持续性调度</a:t>
            </a:r>
            <a:r>
              <a:rPr lang="en-US" altLang="zh-CN" dirty="0"/>
              <a:t>SPS</a:t>
            </a:r>
            <a:r>
              <a:rPr lang="zh-CN" altLang="en-US" dirty="0"/>
              <a:t>算法。这种方式的优点是显而易见的，不需要蜂窝基站的支持就可以实现通信资源的分配，但是存在的最大问题是容易引起隐藏终端问题。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3</a:t>
            </a:fld>
            <a:endParaRPr lang="zh-CN" altLang="en-US"/>
          </a:p>
        </p:txBody>
      </p:sp>
    </p:spTree>
    <p:extLst>
      <p:ext uri="{BB962C8B-B14F-4D97-AF65-F5344CB8AC3E}">
        <p14:creationId xmlns:p14="http://schemas.microsoft.com/office/powerpoint/2010/main" val="3295275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隐藏终端问题说的是，在下图这个场景中，设备</a:t>
            </a:r>
            <a:r>
              <a:rPr lang="en-US" altLang="zh-CN" dirty="0"/>
              <a:t>A</a:t>
            </a:r>
            <a:r>
              <a:rPr lang="zh-CN" altLang="en-US" dirty="0"/>
              <a:t>能够跟设备</a:t>
            </a:r>
            <a:r>
              <a:rPr lang="en-US" altLang="zh-CN" dirty="0"/>
              <a:t>B</a:t>
            </a:r>
            <a:r>
              <a:rPr lang="zh-CN" altLang="en-US" dirty="0"/>
              <a:t>通信，设备</a:t>
            </a:r>
            <a:r>
              <a:rPr lang="en-US" altLang="zh-CN" dirty="0"/>
              <a:t>B</a:t>
            </a:r>
            <a:r>
              <a:rPr lang="zh-CN" altLang="en-US" dirty="0"/>
              <a:t>能够跟设备</a:t>
            </a:r>
            <a:r>
              <a:rPr lang="en-US" altLang="zh-CN" dirty="0"/>
              <a:t>C</a:t>
            </a:r>
            <a:r>
              <a:rPr lang="zh-CN" altLang="en-US" dirty="0"/>
              <a:t>通信，但是由于距离过远，设备</a:t>
            </a:r>
            <a:r>
              <a:rPr lang="en-US" altLang="zh-CN" dirty="0"/>
              <a:t>A</a:t>
            </a:r>
            <a:r>
              <a:rPr lang="zh-CN" altLang="en-US" dirty="0"/>
              <a:t>不能跟设备</a:t>
            </a:r>
            <a:r>
              <a:rPr lang="en-US" altLang="zh-CN" dirty="0"/>
              <a:t>C</a:t>
            </a:r>
            <a:r>
              <a:rPr lang="zh-CN" altLang="en-US" dirty="0"/>
              <a:t>进行通信。那么，假如设备</a:t>
            </a:r>
            <a:r>
              <a:rPr lang="en-US" altLang="zh-CN" dirty="0"/>
              <a:t>A</a:t>
            </a:r>
            <a:r>
              <a:rPr lang="zh-CN" altLang="en-US" dirty="0"/>
              <a:t>正在跟设备</a:t>
            </a:r>
            <a:r>
              <a:rPr lang="en-US" altLang="zh-CN" dirty="0"/>
              <a:t>B</a:t>
            </a:r>
            <a:r>
              <a:rPr lang="zh-CN" altLang="en-US" dirty="0"/>
              <a:t>通信，这个时候，设备</a:t>
            </a:r>
            <a:r>
              <a:rPr lang="en-US" altLang="zh-CN" dirty="0"/>
              <a:t>C</a:t>
            </a:r>
            <a:r>
              <a:rPr lang="zh-CN" altLang="en-US" dirty="0"/>
              <a:t>想要向设备</a:t>
            </a:r>
            <a:r>
              <a:rPr lang="en-US" altLang="zh-CN" dirty="0"/>
              <a:t>B</a:t>
            </a:r>
            <a:r>
              <a:rPr lang="zh-CN" altLang="en-US" dirty="0"/>
              <a:t>发送数据，但是设备</a:t>
            </a:r>
            <a:r>
              <a:rPr lang="en-US" altLang="zh-CN" dirty="0"/>
              <a:t>C</a:t>
            </a:r>
            <a:r>
              <a:rPr lang="zh-CN" altLang="en-US" dirty="0"/>
              <a:t>并未监测到设备</a:t>
            </a:r>
            <a:r>
              <a:rPr lang="en-US" altLang="zh-CN" dirty="0"/>
              <a:t>A</a:t>
            </a:r>
            <a:r>
              <a:rPr lang="zh-CN" altLang="en-US" dirty="0"/>
              <a:t>正在向设备</a:t>
            </a:r>
            <a:r>
              <a:rPr lang="en-US" altLang="zh-CN" dirty="0"/>
              <a:t>B</a:t>
            </a:r>
            <a:r>
              <a:rPr lang="zh-CN" altLang="en-US" dirty="0"/>
              <a:t>发送数据，就可能会产生冲突。</a:t>
            </a:r>
            <a:endParaRPr lang="en-US" altLang="zh-CN" dirty="0"/>
          </a:p>
          <a:p>
            <a:endParaRPr lang="en-US" altLang="zh-CN" dirty="0"/>
          </a:p>
          <a:p>
            <a:r>
              <a:rPr lang="zh-CN" altLang="en-US" dirty="0"/>
              <a:t>实际的车联网场景中，由于感知范围的限制，易引起隐藏终端问题。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4</a:t>
            </a:fld>
            <a:endParaRPr lang="zh-CN" altLang="en-US"/>
          </a:p>
        </p:txBody>
      </p:sp>
    </p:spTree>
    <p:extLst>
      <p:ext uri="{BB962C8B-B14F-4D97-AF65-F5344CB8AC3E}">
        <p14:creationId xmlns:p14="http://schemas.microsoft.com/office/powerpoint/2010/main" val="31615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下面介绍一下３</a:t>
            </a:r>
            <a:r>
              <a:rPr lang="en-US" altLang="zh-CN" dirty="0"/>
              <a:t>GPP</a:t>
            </a:r>
            <a:r>
              <a:rPr lang="zh-CN" altLang="en-US" dirty="0"/>
              <a:t>定义的基于监听的半持续性调度算法，在这个图中，通信资源在时域和频域进行了划分，横坐标表示的是时域，纵坐标表示的是频域。资源块也就是</a:t>
            </a:r>
            <a:r>
              <a:rPr lang="en-US" altLang="zh-CN" dirty="0"/>
              <a:t>RB</a:t>
            </a:r>
            <a:r>
              <a:rPr lang="zh-CN" altLang="en-US" dirty="0"/>
              <a:t>是可以分配的最小单元，同一子帧中一组资源块构成了子信道，这里一个子帧是</a:t>
            </a:r>
            <a:r>
              <a:rPr lang="en-US" altLang="zh-CN" dirty="0"/>
              <a:t>1ms</a:t>
            </a:r>
            <a:r>
              <a:rPr lang="zh-CN" altLang="en-US" dirty="0"/>
              <a:t>。一个子信道包括传输块和侧链控制信息，也就是这里的</a:t>
            </a:r>
            <a:r>
              <a:rPr lang="en-US" altLang="zh-CN" dirty="0"/>
              <a:t>TB</a:t>
            </a:r>
            <a:r>
              <a:rPr lang="zh-CN" altLang="en-US" dirty="0"/>
              <a:t>和</a:t>
            </a:r>
            <a:r>
              <a:rPr lang="en-US" altLang="zh-CN" dirty="0"/>
              <a:t>SCI</a:t>
            </a:r>
            <a:r>
              <a:rPr lang="zh-CN" altLang="en-US" dirty="0"/>
              <a:t>，</a:t>
            </a:r>
            <a:r>
              <a:rPr lang="en-US" altLang="zh-CN" dirty="0"/>
              <a:t>TB</a:t>
            </a:r>
            <a:r>
              <a:rPr lang="zh-CN" altLang="en-US" dirty="0"/>
              <a:t>用来传输数据，</a:t>
            </a:r>
            <a:r>
              <a:rPr lang="en-US" altLang="zh-CN" dirty="0"/>
              <a:t>SCI</a:t>
            </a:r>
            <a:r>
              <a:rPr lang="zh-CN" altLang="en-US" dirty="0"/>
              <a:t>主要是一些控制信息，比如调制编码方案，还有后面提到的地理位置信息等</a:t>
            </a:r>
            <a:endParaRPr lang="en-US" altLang="zh-CN" dirty="0"/>
          </a:p>
          <a:p>
            <a:endParaRPr lang="en-US" altLang="zh-CN" dirty="0"/>
          </a:p>
          <a:p>
            <a:r>
              <a:rPr lang="zh-CN" altLang="en-US" dirty="0"/>
              <a:t>选择窗口的左边是数据包产生的时刻，宽度和传输速率有关，图中是</a:t>
            </a:r>
            <a:r>
              <a:rPr lang="en-US" altLang="zh-CN" dirty="0"/>
              <a:t>10hz</a:t>
            </a:r>
            <a:r>
              <a:rPr lang="zh-CN" altLang="en-US" dirty="0"/>
              <a:t>，也就是一秒钟产生</a:t>
            </a:r>
            <a:r>
              <a:rPr lang="en-US" altLang="zh-CN" dirty="0"/>
              <a:t>10</a:t>
            </a:r>
            <a:r>
              <a:rPr lang="zh-CN" altLang="en-US" dirty="0"/>
              <a:t>个数据包，选择窗口的宽度是</a:t>
            </a:r>
            <a:r>
              <a:rPr lang="en-US" altLang="zh-CN" dirty="0"/>
              <a:t>100ms</a:t>
            </a:r>
            <a:r>
              <a:rPr lang="zh-CN" altLang="en-US" dirty="0"/>
              <a:t>。</a:t>
            </a:r>
            <a:endParaRPr lang="en-US" altLang="zh-CN" dirty="0"/>
          </a:p>
          <a:p>
            <a:endParaRPr lang="en-US" altLang="zh-CN" dirty="0"/>
          </a:p>
          <a:p>
            <a:r>
              <a:rPr lang="zh-CN" altLang="en-US" dirty="0"/>
              <a:t>车辆使用这些子信道资源的时候就在列表</a:t>
            </a:r>
            <a:r>
              <a:rPr lang="en-US" altLang="zh-CN" dirty="0"/>
              <a:t>Lc</a:t>
            </a:r>
            <a:r>
              <a:rPr lang="zh-CN" altLang="en-US" dirty="0"/>
              <a:t>中随机选取。</a:t>
            </a:r>
            <a:endParaRPr lang="en-US" altLang="zh-CN" dirty="0"/>
          </a:p>
          <a:p>
            <a:endParaRPr lang="en-US" altLang="zh-CN" dirty="0"/>
          </a:p>
          <a:p>
            <a:r>
              <a:rPr lang="zh-CN" altLang="en-US" dirty="0"/>
              <a:t>平均接收信号强度指示计算的时候是周期地选取该子信道的数值进行计算，这里的周期也是跟传输速率有关。这种调度方式是把车辆平等地看待，没有考虑车辆的具体情况。</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5</a:t>
            </a:fld>
            <a:endParaRPr lang="zh-CN" altLang="en-US"/>
          </a:p>
        </p:txBody>
      </p:sp>
    </p:spTree>
    <p:extLst>
      <p:ext uri="{BB962C8B-B14F-4D97-AF65-F5344CB8AC3E}">
        <p14:creationId xmlns:p14="http://schemas.microsoft.com/office/powerpoint/2010/main" val="381552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这篇文章提出了一种基于地理位置的资源调度方式，相当于是把之前的资源选择窗口抽象成这样的资源池，资源池的时域长度也与传输速率有关。</a:t>
            </a:r>
            <a:r>
              <a:rPr lang="en-US" altLang="zh-CN" dirty="0"/>
              <a:t>SF</a:t>
            </a:r>
            <a:r>
              <a:rPr lang="zh-CN" altLang="en-US" dirty="0"/>
              <a:t>是</a:t>
            </a:r>
            <a:r>
              <a:rPr lang="en-US" altLang="zh-CN" dirty="0"/>
              <a:t>1ms</a:t>
            </a:r>
            <a:r>
              <a:rPr lang="zh-CN" altLang="en-US" dirty="0"/>
              <a:t>子帧数量，</a:t>
            </a:r>
            <a:r>
              <a:rPr lang="en-US" altLang="zh-CN" dirty="0"/>
              <a:t>SC</a:t>
            </a:r>
            <a:r>
              <a:rPr lang="zh-CN" altLang="en-US" dirty="0"/>
              <a:t>是</a:t>
            </a:r>
            <a:r>
              <a:rPr lang="en-US" altLang="zh-CN" dirty="0"/>
              <a:t>1ms</a:t>
            </a:r>
            <a:r>
              <a:rPr lang="zh-CN" altLang="en-US" dirty="0"/>
              <a:t>子帧对应的子信道数，一个资源池中一共有</a:t>
            </a:r>
            <a:r>
              <a:rPr lang="en-US" altLang="zh-CN" dirty="0"/>
              <a:t>N</a:t>
            </a:r>
            <a:r>
              <a:rPr lang="zh-CN" altLang="en-US" dirty="0"/>
              <a:t>个子信道。资源分配的基本过程是，</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val="2577045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在车辆</a:t>
            </a:r>
            <a:r>
              <a:rPr lang="en-US" altLang="zh-CN" dirty="0"/>
              <a:t>Vt</a:t>
            </a:r>
            <a:r>
              <a:rPr lang="zh-CN" altLang="en-US" dirty="0"/>
              <a:t>之前的监测范围内有</a:t>
            </a:r>
            <a:r>
              <a:rPr lang="en-US" altLang="zh-CN" dirty="0"/>
              <a:t>U</a:t>
            </a:r>
            <a:r>
              <a:rPr lang="zh-CN" altLang="en-US" dirty="0"/>
              <a:t>辆车，最近的车辆用</a:t>
            </a:r>
            <a:r>
              <a:rPr lang="en-US" altLang="zh-CN" dirty="0"/>
              <a:t>V1</a:t>
            </a:r>
            <a:r>
              <a:rPr lang="zh-CN" altLang="en-US" dirty="0"/>
              <a:t>来标识，最远的车辆用</a:t>
            </a:r>
            <a:r>
              <a:rPr lang="en-US" altLang="zh-CN" dirty="0"/>
              <a:t>Vu</a:t>
            </a:r>
            <a:r>
              <a:rPr lang="zh-CN" altLang="en-US" dirty="0"/>
              <a:t>来标识，</a:t>
            </a:r>
            <a:endParaRPr lang="en-US" altLang="zh-CN" dirty="0"/>
          </a:p>
          <a:p>
            <a:r>
              <a:rPr lang="zh-CN" altLang="en-US" dirty="0"/>
              <a:t>那么距离车辆</a:t>
            </a:r>
            <a:r>
              <a:rPr lang="en-US" altLang="zh-CN" dirty="0" err="1"/>
              <a:t>vt</a:t>
            </a:r>
            <a:r>
              <a:rPr lang="zh-CN" altLang="en-US" dirty="0"/>
              <a:t>由近到远下标逐渐递增，位置索引依次递减，按照这样的规律，车辆</a:t>
            </a:r>
            <a:r>
              <a:rPr lang="en-US" altLang="zh-CN" dirty="0" err="1"/>
              <a:t>vt</a:t>
            </a:r>
            <a:r>
              <a:rPr lang="zh-CN" altLang="en-US" dirty="0"/>
              <a:t>的位置索引可以表示为式（</a:t>
            </a:r>
            <a:r>
              <a:rPr lang="en-US" altLang="zh-CN" dirty="0"/>
              <a:t>2</a:t>
            </a:r>
            <a:r>
              <a:rPr lang="zh-CN" altLang="en-US" dirty="0"/>
              <a:t>），其中</a:t>
            </a:r>
            <a:r>
              <a:rPr lang="el-GR" altLang="zh-CN" dirty="0"/>
              <a:t>Φ</a:t>
            </a:r>
            <a:r>
              <a:rPr lang="zh-CN" altLang="en-US" dirty="0"/>
              <a:t>表示括号里的两个数相等时为</a:t>
            </a:r>
            <a:r>
              <a:rPr lang="en-US" altLang="zh-CN" dirty="0"/>
              <a:t>1</a:t>
            </a:r>
            <a:r>
              <a:rPr lang="zh-CN" altLang="en-US" dirty="0"/>
              <a:t>，不相等时为</a:t>
            </a:r>
            <a:r>
              <a:rPr lang="en-US" altLang="zh-CN" dirty="0"/>
              <a:t>0</a:t>
            </a:r>
            <a:r>
              <a:rPr lang="zh-CN" altLang="en-US" dirty="0"/>
              <a:t>。</a:t>
            </a:r>
            <a:endParaRPr lang="en-US" altLang="zh-CN" dirty="0"/>
          </a:p>
          <a:p>
            <a:endParaRPr lang="en-US" altLang="zh-CN" dirty="0"/>
          </a:p>
          <a:p>
            <a:r>
              <a:rPr lang="zh-CN" altLang="en-US" dirty="0"/>
              <a:t>但是，当队列中车辆的顺序快速发生改变时，如图</a:t>
            </a:r>
            <a:r>
              <a:rPr lang="en-US" altLang="zh-CN" dirty="0"/>
              <a:t>3</a:t>
            </a:r>
            <a:r>
              <a:rPr lang="zh-CN" altLang="en-US" dirty="0"/>
              <a:t>所示，在车辆</a:t>
            </a:r>
            <a:r>
              <a:rPr lang="en-US" altLang="zh-CN" dirty="0" err="1"/>
              <a:t>vt</a:t>
            </a:r>
            <a:r>
              <a:rPr lang="zh-CN" altLang="en-US" dirty="0"/>
              <a:t>的监测范围内前面只有三辆车，它们的位置索引分别为</a:t>
            </a:r>
            <a:r>
              <a:rPr lang="en-US" altLang="zh-CN" dirty="0"/>
              <a:t>9</a:t>
            </a:r>
            <a:r>
              <a:rPr lang="zh-CN" altLang="en-US" dirty="0"/>
              <a:t>、</a:t>
            </a:r>
            <a:r>
              <a:rPr lang="en-US" altLang="zh-CN" dirty="0"/>
              <a:t>15</a:t>
            </a:r>
            <a:r>
              <a:rPr lang="zh-CN" altLang="en-US" dirty="0"/>
              <a:t>、</a:t>
            </a:r>
            <a:r>
              <a:rPr lang="en-US" altLang="zh-CN" dirty="0"/>
              <a:t>16</a:t>
            </a:r>
            <a:r>
              <a:rPr lang="zh-CN" altLang="en-US" dirty="0"/>
              <a:t>，正确的位置索引应为</a:t>
            </a:r>
            <a:r>
              <a:rPr lang="en-US" altLang="zh-CN" dirty="0"/>
              <a:t>9</a:t>
            </a:r>
            <a:r>
              <a:rPr lang="zh-CN" altLang="en-US" dirty="0"/>
              <a:t>、</a:t>
            </a:r>
            <a:r>
              <a:rPr lang="en-US" altLang="zh-CN" dirty="0"/>
              <a:t>10</a:t>
            </a:r>
            <a:r>
              <a:rPr lang="zh-CN" altLang="en-US" dirty="0"/>
              <a:t>、</a:t>
            </a:r>
            <a:r>
              <a:rPr lang="en-US" altLang="zh-CN" dirty="0"/>
              <a:t>11</a:t>
            </a:r>
            <a:r>
              <a:rPr lang="zh-CN" altLang="en-US" dirty="0"/>
              <a:t>，但是由于这两辆车没有及时地更新位置索引，所以造成了错误。如果车辆</a:t>
            </a:r>
            <a:r>
              <a:rPr lang="en-US" altLang="zh-CN" dirty="0" err="1"/>
              <a:t>vt</a:t>
            </a:r>
            <a:r>
              <a:rPr lang="zh-CN" altLang="en-US" dirty="0"/>
              <a:t>不是按照前两辆车的位置索引进行更新，而是按照最远车辆的位置索引进行更新，就有可能得到正确的位置索引，前提是位置索引为</a:t>
            </a:r>
            <a:r>
              <a:rPr lang="en-US" altLang="zh-CN" dirty="0"/>
              <a:t>9</a:t>
            </a:r>
            <a:r>
              <a:rPr lang="zh-CN" altLang="en-US" dirty="0"/>
              <a:t>的车辆是正确的。</a:t>
            </a:r>
            <a:endParaRPr lang="en-US" altLang="zh-CN" dirty="0"/>
          </a:p>
          <a:p>
            <a:r>
              <a:rPr lang="zh-CN" altLang="en-US" dirty="0"/>
              <a:t>为了在可靠性和更新速度上实现平衡，改写为表达式（</a:t>
            </a:r>
            <a:r>
              <a:rPr lang="en-US" altLang="zh-CN" dirty="0"/>
              <a:t>4</a:t>
            </a:r>
            <a:r>
              <a:rPr lang="zh-CN" altLang="en-US" dirty="0"/>
              <a:t>），相比于表达式（</a:t>
            </a:r>
            <a:r>
              <a:rPr lang="en-US" altLang="zh-CN" dirty="0"/>
              <a:t>2</a:t>
            </a:r>
            <a:r>
              <a:rPr lang="zh-CN" altLang="en-US" dirty="0"/>
              <a:t>）多了后面的那一项</a:t>
            </a:r>
            <a:endParaRPr lang="en-US" altLang="zh-CN" dirty="0"/>
          </a:p>
          <a:p>
            <a:endParaRPr lang="en-US" altLang="zh-CN" dirty="0"/>
          </a:p>
          <a:p>
            <a:r>
              <a:rPr lang="zh-CN" altLang="en-US" dirty="0"/>
              <a:t>如果</a:t>
            </a:r>
            <a:r>
              <a:rPr lang="en-US" altLang="zh-CN" dirty="0" err="1"/>
              <a:t>PosIndex</a:t>
            </a:r>
            <a:r>
              <a:rPr lang="zh-CN" altLang="en-US" dirty="0"/>
              <a:t>索引超过了子信道数量</a:t>
            </a:r>
            <a:r>
              <a:rPr lang="en-US" altLang="zh-CN" dirty="0"/>
              <a:t>N</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7</a:t>
            </a:fld>
            <a:endParaRPr lang="zh-CN" altLang="en-US"/>
          </a:p>
        </p:txBody>
      </p:sp>
    </p:spTree>
    <p:extLst>
      <p:ext uri="{BB962C8B-B14F-4D97-AF65-F5344CB8AC3E}">
        <p14:creationId xmlns:p14="http://schemas.microsoft.com/office/powerpoint/2010/main" val="116795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数据包的大小</a:t>
            </a:r>
            <a:r>
              <a:rPr lang="en-US" altLang="zh-CN" dirty="0"/>
              <a:t>Np</a:t>
            </a:r>
            <a:r>
              <a:rPr lang="zh-CN" altLang="en-US" dirty="0"/>
              <a:t>不同，所占用的子信道数量也不同。子信道分配的原则是共用同一子信道的车辆之间的距离尽量远，而这种距离也体现在</a:t>
            </a:r>
            <a:r>
              <a:rPr lang="en-US" altLang="zh-CN" dirty="0" err="1"/>
              <a:t>PosIndex</a:t>
            </a:r>
            <a:r>
              <a:rPr lang="zh-CN" altLang="en-US" dirty="0"/>
              <a:t>位置标识的索引上。我们先要根据</a:t>
            </a:r>
            <a:r>
              <a:rPr lang="en-US" altLang="zh-CN" dirty="0" err="1"/>
              <a:t>PosIndex</a:t>
            </a:r>
            <a:r>
              <a:rPr lang="zh-CN" altLang="en-US" dirty="0"/>
              <a:t>位置标识索引确定的起始子信道的位置，时域上是位置标识索引对时域长度取模，相当于是按顺序轮流排。频域上的这个式子相对长一些，不能很直观地看出表达的意义。</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8</a:t>
            </a:fld>
            <a:endParaRPr lang="zh-CN" altLang="en-US"/>
          </a:p>
        </p:txBody>
      </p:sp>
    </p:spTree>
    <p:extLst>
      <p:ext uri="{BB962C8B-B14F-4D97-AF65-F5344CB8AC3E}">
        <p14:creationId xmlns:p14="http://schemas.microsoft.com/office/powerpoint/2010/main" val="587404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可以看到</a:t>
            </a:r>
            <a:r>
              <a:rPr lang="en-US" altLang="zh-CN" dirty="0"/>
              <a:t>Np</a:t>
            </a:r>
            <a:r>
              <a:rPr lang="zh-CN" altLang="en-US" dirty="0"/>
              <a:t>等于</a:t>
            </a:r>
            <a:r>
              <a:rPr lang="en-US" altLang="zh-CN" dirty="0"/>
              <a:t>1</a:t>
            </a:r>
            <a:r>
              <a:rPr lang="zh-CN" altLang="en-US" dirty="0"/>
              <a:t>的时候，也就是数据包占据一个子信道地宽度，是先从第一排开始分配，然后隔了一排继续分配，然后又回到第二排继续分配，如果车辆数量大于子信道的数量，则会重复这样的过程，目的还是要让共用同一子信道的车辆之间的距离尽量地远。当数据包占据的子信道数量变多时，排列的方式也会不同，比如这里数据包占据两个子信道情况，只能排得下两排。</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9</a:t>
            </a:fld>
            <a:endParaRPr lang="zh-CN" altLang="en-US"/>
          </a:p>
        </p:txBody>
      </p:sp>
    </p:spTree>
    <p:extLst>
      <p:ext uri="{BB962C8B-B14F-4D97-AF65-F5344CB8AC3E}">
        <p14:creationId xmlns:p14="http://schemas.microsoft.com/office/powerpoint/2010/main" val="118101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9D0A44-852C-44DF-9A7E-A8A7FF5E2E73}" type="datetime1">
              <a:rPr lang="zh-CN" altLang="en-US" smtClean="0"/>
              <a:t>2022/2/19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36B190C-6FD1-416C-B12E-DC26645BC50B}" type="datetime1">
              <a:rPr lang="zh-CN" altLang="en-US" smtClean="0"/>
              <a:t>2022/2/19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CBB4696-4FF3-46EF-AA96-E9B5C5F3B3AC}" type="datetime1">
              <a:rPr lang="zh-CN" altLang="en-US" smtClean="0"/>
              <a:t>2022/2/19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BA0494-82D2-4A75-B619-2789E764B546}" type="datetime1">
              <a:rPr lang="zh-CN" altLang="en-US" smtClean="0"/>
              <a:t>2022/2/19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053739B-4CCE-44E2-9FFF-4945C5EE0DE8}" type="datetime1">
              <a:rPr lang="zh-CN" altLang="en-US" smtClean="0"/>
              <a:t>2022/2/19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8CB65CC-AD85-4164-9654-2D6EFE2E0F5F}" type="datetime1">
              <a:rPr lang="zh-CN" altLang="en-US" smtClean="0"/>
              <a:t>2022/2/19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ABE1180-7B5D-45EB-8A0E-B9097BB9B008}" type="datetime1">
              <a:rPr lang="zh-CN" altLang="en-US" smtClean="0"/>
              <a:t>2022/2/19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DA1D6A3-AB26-4D62-84BE-D0D98288A13E}" type="datetime1">
              <a:rPr lang="zh-CN" altLang="en-US" smtClean="0"/>
              <a:t>2022/2/19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C55195-9836-4A43-BABC-93200CC5617B}" type="datetime1">
              <a:rPr lang="zh-CN" altLang="en-US" smtClean="0"/>
              <a:t>2022/2/19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3BB9926-1C27-4CA8-9F47-162DC391B206}" type="datetime1">
              <a:rPr lang="zh-CN" altLang="en-US" smtClean="0"/>
              <a:t>2022/2/19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49A0E39-9841-46C5-BB2C-E2763C0E42EB}" type="datetime1">
              <a:rPr lang="zh-CN" altLang="en-US" smtClean="0"/>
              <a:t>2022/2/19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9C9F9-B86A-4383-B1A5-476D49C2A660}" type="datetime1">
              <a:rPr lang="zh-CN" altLang="en-US" smtClean="0"/>
              <a:t>2022/2/19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jpe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5.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5.jpe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18426895">
            <a:off x="-3274396" y="-4438279"/>
            <a:ext cx="15335316" cy="10632912"/>
          </a:xfrm>
          <a:prstGeom prst="rect">
            <a:avLst/>
          </a:prstGeom>
        </p:spPr>
      </p:pic>
      <p:sp>
        <p:nvSpPr>
          <p:cNvPr id="6" name="椭圆 5"/>
          <p:cNvSpPr/>
          <p:nvPr/>
        </p:nvSpPr>
        <p:spPr>
          <a:xfrm>
            <a:off x="1879599" y="1219862"/>
            <a:ext cx="2206018" cy="2310738"/>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2"/>
          <p:cNvSpPr txBox="1"/>
          <p:nvPr/>
        </p:nvSpPr>
        <p:spPr>
          <a:xfrm>
            <a:off x="1298652" y="4677178"/>
            <a:ext cx="9937462" cy="831029"/>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sz="4800" dirty="0">
                <a:solidFill>
                  <a:srgbClr val="3E4150"/>
                </a:solidFill>
              </a:rPr>
              <a:t>基于地理位置的</a:t>
            </a:r>
            <a:r>
              <a:rPr lang="en-US" altLang="zh-CN" sz="4800" dirty="0">
                <a:solidFill>
                  <a:srgbClr val="3E4150"/>
                </a:solidFill>
              </a:rPr>
              <a:t>C-V2X</a:t>
            </a:r>
            <a:r>
              <a:rPr lang="zh-CN" altLang="en-US" sz="4800" dirty="0">
                <a:solidFill>
                  <a:srgbClr val="3E4150"/>
                </a:solidFill>
              </a:rPr>
              <a:t>网络资源调度</a:t>
            </a:r>
          </a:p>
        </p:txBody>
      </p:sp>
      <p:grpSp>
        <p:nvGrpSpPr>
          <p:cNvPr id="41" name="组合 40"/>
          <p:cNvGrpSpPr/>
          <p:nvPr/>
        </p:nvGrpSpPr>
        <p:grpSpPr>
          <a:xfrm>
            <a:off x="11571416" y="4584845"/>
            <a:ext cx="620584" cy="1015695"/>
            <a:chOff x="11571416" y="3218099"/>
            <a:chExt cx="620584" cy="1723138"/>
          </a:xfrm>
        </p:grpSpPr>
        <p:sp>
          <p:nvSpPr>
            <p:cNvPr id="43" name="矩形 42"/>
            <p:cNvSpPr/>
            <p:nvPr/>
          </p:nvSpPr>
          <p:spPr>
            <a:xfrm>
              <a:off x="11571416" y="3218099"/>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1416" y="4500799"/>
              <a:ext cx="620584" cy="44043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299" y="1296062"/>
            <a:ext cx="2206017" cy="2206017"/>
          </a:xfrm>
          <a:prstGeom prst="rect">
            <a:avLst/>
          </a:prstGeom>
        </p:spPr>
      </p:pic>
      <p:sp>
        <p:nvSpPr>
          <p:cNvPr id="5" name="灯片编号占位符 4">
            <a:extLst>
              <a:ext uri="{FF2B5EF4-FFF2-40B4-BE49-F238E27FC236}">
                <a16:creationId xmlns:a16="http://schemas.microsoft.com/office/drawing/2014/main" id="{9DBBDC64-32DB-455D-82D4-B93F1B731AB9}"/>
              </a:ext>
            </a:extLst>
          </p:cNvPr>
          <p:cNvSpPr>
            <a:spLocks noGrp="1"/>
          </p:cNvSpPr>
          <p:nvPr>
            <p:ph type="sldNum" sz="quarter" idx="12"/>
          </p:nvPr>
        </p:nvSpPr>
        <p:spPr/>
        <p:txBody>
          <a:bodyPr/>
          <a:lstStyle/>
          <a:p>
            <a:fld id="{21409E81-2A51-4B75-811C-C3E8AA2F715E}" type="slidenum">
              <a:rPr lang="zh-CN" altLang="en-US" smtClean="0"/>
              <a:pPr/>
              <a:t>1</a:t>
            </a:fld>
            <a:endParaRPr lang="zh-CN" altLang="en-US"/>
          </a:p>
        </p:txBody>
      </p:sp>
      <p:sp>
        <p:nvSpPr>
          <p:cNvPr id="8" name="日期占位符 7">
            <a:extLst>
              <a:ext uri="{FF2B5EF4-FFF2-40B4-BE49-F238E27FC236}">
                <a16:creationId xmlns:a16="http://schemas.microsoft.com/office/drawing/2014/main" id="{15A7B62F-6117-4A22-ABE3-779F3017398A}"/>
              </a:ext>
            </a:extLst>
          </p:cNvPr>
          <p:cNvSpPr>
            <a:spLocks noGrp="1"/>
          </p:cNvSpPr>
          <p:nvPr>
            <p:ph type="dt" sz="half" idx="10"/>
          </p:nvPr>
        </p:nvSpPr>
        <p:spPr>
          <a:xfrm>
            <a:off x="10921093" y="136525"/>
            <a:ext cx="2743200" cy="365125"/>
          </a:xfrm>
        </p:spPr>
        <p:txBody>
          <a:bodyPr/>
          <a:lstStyle/>
          <a:p>
            <a:fld id="{79FBFB4E-D29C-4E3E-B5B7-783154049690}" type="datetime1">
              <a:rPr lang="zh-CN" altLang="en-US" smtClean="0"/>
              <a:t>2022/2/19</a:t>
            </a:fld>
            <a:endParaRPr lang="zh-CN" altLang="en-US" dirty="0"/>
          </a:p>
        </p:txBody>
      </p:sp>
      <p:sp>
        <p:nvSpPr>
          <p:cNvPr id="9" name="文本框 8">
            <a:extLst>
              <a:ext uri="{FF2B5EF4-FFF2-40B4-BE49-F238E27FC236}">
                <a16:creationId xmlns:a16="http://schemas.microsoft.com/office/drawing/2014/main" id="{71214F78-70B8-437C-ADEC-FE5FF2CA7AAF}"/>
              </a:ext>
            </a:extLst>
          </p:cNvPr>
          <p:cNvSpPr txBox="1"/>
          <p:nvPr/>
        </p:nvSpPr>
        <p:spPr>
          <a:xfrm>
            <a:off x="1298651" y="5942589"/>
            <a:ext cx="9594697"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R. Molina-</a:t>
            </a:r>
            <a:r>
              <a:rPr lang="en-US" altLang="zh-CN" sz="1600" dirty="0" err="1">
                <a:latin typeface="Times New Roman" panose="02020603050405020304" pitchFamily="18" charset="0"/>
                <a:cs typeface="Times New Roman" panose="02020603050405020304" pitchFamily="18" charset="0"/>
              </a:rPr>
              <a:t>Masegosa</a:t>
            </a:r>
            <a:r>
              <a:rPr lang="en-US" altLang="zh-CN" sz="1600" dirty="0">
                <a:latin typeface="Times New Roman" panose="02020603050405020304" pitchFamily="18" charset="0"/>
                <a:cs typeface="Times New Roman" panose="02020603050405020304" pitchFamily="18" charset="0"/>
              </a:rPr>
              <a:t>, M. </a:t>
            </a:r>
            <a:r>
              <a:rPr lang="en-US" altLang="zh-CN" sz="1600" dirty="0" err="1">
                <a:latin typeface="Times New Roman" panose="02020603050405020304" pitchFamily="18" charset="0"/>
                <a:cs typeface="Times New Roman" panose="02020603050405020304" pitchFamily="18" charset="0"/>
              </a:rPr>
              <a:t>Sepulcre</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Gozalvez</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Geo-Based Scheduling for C-V2X Networks</a:t>
            </a:r>
            <a:r>
              <a:rPr lang="en-US" altLang="zh-CN" sz="1600" dirty="0">
                <a:latin typeface="Times New Roman" panose="02020603050405020304" pitchFamily="18" charset="0"/>
                <a:cs typeface="Times New Roman" panose="02020603050405020304" pitchFamily="18" charset="0"/>
              </a:rPr>
              <a:t>," in IEEE Transactions on Vehicular Technology, vol. 68, no. 9, pp. 8397-8407, Sept. 2019, </a:t>
            </a:r>
            <a:r>
              <a:rPr lang="en-US" altLang="zh-CN" sz="1600" dirty="0" err="1">
                <a:latin typeface="Times New Roman" panose="02020603050405020304" pitchFamily="18" charset="0"/>
                <a:cs typeface="Times New Roman" panose="02020603050405020304" pitchFamily="18" charset="0"/>
              </a:rPr>
              <a:t>doi</a:t>
            </a:r>
            <a:r>
              <a:rPr lang="en-US" altLang="zh-CN" sz="1600" dirty="0">
                <a:latin typeface="Times New Roman" panose="02020603050405020304" pitchFamily="18" charset="0"/>
                <a:cs typeface="Times New Roman" panose="02020603050405020304" pitchFamily="18" charset="0"/>
              </a:rPr>
              <a:t>: 10.1109/TVT.2019.2924698.</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0-#ppt_w/2"/>
                                          </p:val>
                                        </p:tav>
                                        <p:tav tm="100000">
                                          <p:val>
                                            <p:strVal val="#ppt_x"/>
                                          </p:val>
                                        </p:tav>
                                      </p:tavLst>
                                    </p:anim>
                                    <p:anim calcmode="lin" valueType="num">
                                      <p:cBhvr additive="base">
                                        <p:cTn id="8" dur="13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基于地理位置的调度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10</a:t>
            </a:fld>
            <a:endParaRPr lang="zh-CN" altLang="en-US"/>
          </a:p>
        </p:txBody>
      </p:sp>
      <p:sp>
        <p:nvSpPr>
          <p:cNvPr id="16" name="矩形 15">
            <a:extLst>
              <a:ext uri="{FF2B5EF4-FFF2-40B4-BE49-F238E27FC236}">
                <a16:creationId xmlns:a16="http://schemas.microsoft.com/office/drawing/2014/main" id="{178B39C6-765F-48EA-AE17-EC09F5045324}"/>
              </a:ext>
            </a:extLst>
          </p:cNvPr>
          <p:cNvSpPr/>
          <p:nvPr/>
        </p:nvSpPr>
        <p:spPr>
          <a:xfrm>
            <a:off x="245532" y="1174981"/>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4959284-4146-4518-9223-F8714576E9A3}"/>
              </a:ext>
            </a:extLst>
          </p:cNvPr>
          <p:cNvSpPr txBox="1"/>
          <p:nvPr/>
        </p:nvSpPr>
        <p:spPr>
          <a:xfrm>
            <a:off x="430636" y="1174981"/>
            <a:ext cx="5057795"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基于地理位置的调度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子信道分配随机化</a:t>
            </a:r>
            <a:endParaRPr lang="en-US" altLang="zh-CN"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3E060FA4-6805-43AD-B271-2DABD32B41AE}"/>
              </a:ext>
            </a:extLst>
          </p:cNvPr>
          <p:cNvPicPr>
            <a:picLocks noChangeAspect="1"/>
          </p:cNvPicPr>
          <p:nvPr/>
        </p:nvPicPr>
        <p:blipFill rotWithShape="1">
          <a:blip r:embed="rId4"/>
          <a:srcRect l="2858" r="4787"/>
          <a:stretch/>
        </p:blipFill>
        <p:spPr>
          <a:xfrm>
            <a:off x="5597323" y="1467436"/>
            <a:ext cx="6558379" cy="2288379"/>
          </a:xfrm>
          <a:prstGeom prst="rect">
            <a:avLst/>
          </a:prstGeom>
        </p:spPr>
      </p:pic>
      <p:pic>
        <p:nvPicPr>
          <p:cNvPr id="10" name="图片 9">
            <a:extLst>
              <a:ext uri="{FF2B5EF4-FFF2-40B4-BE49-F238E27FC236}">
                <a16:creationId xmlns:a16="http://schemas.microsoft.com/office/drawing/2014/main" id="{FB60E3BD-8E2A-4AB2-AF6B-3DE704B4D2ED}"/>
              </a:ext>
            </a:extLst>
          </p:cNvPr>
          <p:cNvPicPr>
            <a:picLocks noChangeAspect="1"/>
          </p:cNvPicPr>
          <p:nvPr/>
        </p:nvPicPr>
        <p:blipFill>
          <a:blip r:embed="rId5"/>
          <a:stretch>
            <a:fillRect/>
          </a:stretch>
        </p:blipFill>
        <p:spPr>
          <a:xfrm>
            <a:off x="406946" y="2548458"/>
            <a:ext cx="4886751" cy="791623"/>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5125D30-A685-4F27-A0A1-7EC197384499}"/>
                  </a:ext>
                </a:extLst>
              </p:cNvPr>
              <p:cNvSpPr txBox="1"/>
              <p:nvPr/>
            </p:nvSpPr>
            <p:spPr>
              <a:xfrm>
                <a:off x="406946" y="1964218"/>
                <a:ext cx="3775393" cy="400110"/>
              </a:xfrm>
              <a:prstGeom prst="rect">
                <a:avLst/>
              </a:prstGeom>
              <a:noFill/>
            </p:spPr>
            <p:txBody>
              <a:bodyPr wrap="none" rtlCol="0">
                <a:spAutoFit/>
              </a:bodyPr>
              <a:lstStyle/>
              <a:p>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车辆</m:t>
                    </m:r>
                  </m:oMath>
                </a14:m>
                <a:r>
                  <a:rPr lang="zh-CN" altLang="en-US" sz="2000" dirty="0">
                    <a:latin typeface="Times New Roman" panose="02020603050405020304" pitchFamily="18" charset="0"/>
                    <a:cs typeface="Times New Roman" panose="02020603050405020304" pitchFamily="18" charset="0"/>
                  </a:rPr>
                  <a:t>随机选择子信道传输概率：</a:t>
                </a:r>
              </a:p>
            </p:txBody>
          </p:sp>
        </mc:Choice>
        <mc:Fallback xmlns="">
          <p:sp>
            <p:nvSpPr>
              <p:cNvPr id="18" name="文本框 17">
                <a:extLst>
                  <a:ext uri="{FF2B5EF4-FFF2-40B4-BE49-F238E27FC236}">
                    <a16:creationId xmlns:a16="http://schemas.microsoft.com/office/drawing/2014/main" id="{75125D30-A685-4F27-A0A1-7EC197384499}"/>
                  </a:ext>
                </a:extLst>
              </p:cNvPr>
              <p:cNvSpPr txBox="1">
                <a:spLocks noRot="1" noChangeAspect="1" noMove="1" noResize="1" noEditPoints="1" noAdjustHandles="1" noChangeArrowheads="1" noChangeShapeType="1" noTextEdit="1"/>
              </p:cNvSpPr>
              <p:nvPr/>
            </p:nvSpPr>
            <p:spPr>
              <a:xfrm>
                <a:off x="406946" y="1964218"/>
                <a:ext cx="3775393" cy="400110"/>
              </a:xfrm>
              <a:prstGeom prst="rect">
                <a:avLst/>
              </a:prstGeom>
              <a:blipFill>
                <a:blip r:embed="rId6"/>
                <a:stretch>
                  <a:fillRect l="-808" t="-10606" r="-1131" b="-227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57A09429-1923-47D8-B11E-509E095ACD9A}"/>
                  </a:ext>
                </a:extLst>
              </p:cNvPr>
              <p:cNvSpPr txBox="1"/>
              <p:nvPr/>
            </p:nvSpPr>
            <p:spPr>
              <a:xfrm>
                <a:off x="396912" y="3426325"/>
                <a:ext cx="3961341" cy="400110"/>
              </a:xfrm>
              <a:prstGeom prst="rect">
                <a:avLst/>
              </a:prstGeom>
              <a:noFill/>
            </p:spPr>
            <p:txBody>
              <a:bodyPr wrap="none" rtlCol="0">
                <a:spAutoFit/>
              </a:bodyPr>
              <a:lstStyle/>
              <a:p>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其中</m:t>
                    </m:r>
                  </m:oMath>
                </a14:m>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w</a:t>
                </a:r>
                <a:r>
                  <a:rPr lang="zh-CN" altLang="en-US" sz="2000" dirty="0">
                    <a:latin typeface="Times New Roman" panose="02020603050405020304" pitchFamily="18" charset="0"/>
                    <a:cs typeface="Times New Roman" panose="02020603050405020304" pitchFamily="18" charset="0"/>
                  </a:rPr>
                  <a:t>为常数，与传输速率有关</a:t>
                </a:r>
              </a:p>
            </p:txBody>
          </p:sp>
        </mc:Choice>
        <mc:Fallback>
          <p:sp>
            <p:nvSpPr>
              <p:cNvPr id="19" name="文本框 18">
                <a:extLst>
                  <a:ext uri="{FF2B5EF4-FFF2-40B4-BE49-F238E27FC236}">
                    <a16:creationId xmlns:a16="http://schemas.microsoft.com/office/drawing/2014/main" id="{57A09429-1923-47D8-B11E-509E095ACD9A}"/>
                  </a:ext>
                </a:extLst>
              </p:cNvPr>
              <p:cNvSpPr txBox="1">
                <a:spLocks noRot="1" noChangeAspect="1" noMove="1" noResize="1" noEditPoints="1" noAdjustHandles="1" noChangeArrowheads="1" noChangeShapeType="1" noTextEdit="1"/>
              </p:cNvSpPr>
              <p:nvPr/>
            </p:nvSpPr>
            <p:spPr>
              <a:xfrm>
                <a:off x="396912" y="3426325"/>
                <a:ext cx="3961341" cy="400110"/>
              </a:xfrm>
              <a:prstGeom prst="rect">
                <a:avLst/>
              </a:prstGeom>
              <a:blipFill>
                <a:blip r:embed="rId7"/>
                <a:stretch>
                  <a:fillRect l="-615" t="-10606" r="-1077"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3765C0C-EAA8-4B0C-BA72-958898E0E69B}"/>
                  </a:ext>
                </a:extLst>
              </p:cNvPr>
              <p:cNvSpPr txBox="1"/>
              <p:nvPr/>
            </p:nvSpPr>
            <p:spPr>
              <a:xfrm>
                <a:off x="249099" y="5342660"/>
                <a:ext cx="5239332" cy="400110"/>
              </a:xfrm>
              <a:prstGeom prst="rect">
                <a:avLst/>
              </a:prstGeom>
              <a:noFill/>
            </p:spPr>
            <p:txBody>
              <a:bodyPr wrap="square" rtlCol="0">
                <a:spAutoFit/>
              </a:bodyPr>
              <a:lstStyle/>
              <a:p>
                <a:r>
                  <a:rPr lang="zh-CN" altLang="en-US" sz="2000" b="0" dirty="0">
                    <a:cs typeface="Times New Roman" panose="02020603050405020304" pitchFamily="18" charset="0"/>
                  </a:rPr>
                  <a:t>区间</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𝑃𝑅</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𝑀</m:t>
                        </m:r>
                      </m:e>
                    </m:d>
                    <m:r>
                      <a:rPr lang="en-US" altLang="zh-CN" sz="2000" b="0" i="1" smtClean="0">
                        <a:latin typeface="Cambria Math" panose="02040503050406030204" pitchFamily="18" charset="0"/>
                        <a:cs typeface="Times New Roman" panose="02020603050405020304" pitchFamily="18" charset="0"/>
                      </a:rPr>
                      <m:t> </m:t>
                    </m:r>
                    <m:r>
                      <m:rPr>
                        <m:sty m:val="p"/>
                      </m:rPr>
                      <a:rPr lang="en-US" altLang="zh-CN" sz="2000" i="1" smtClean="0">
                        <a:latin typeface="Cambria Math" panose="02040503050406030204" pitchFamily="18" charset="0"/>
                        <a:cs typeface="Times New Roman" panose="02020603050405020304" pitchFamily="18" charset="0"/>
                      </a:rPr>
                      <m:t>mod</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𝑁</m:t>
                    </m:r>
                    <m:r>
                      <a:rPr lang="zh-CN" altLang="en-US" sz="2000" i="1">
                        <a:latin typeface="Cambria Math" panose="02040503050406030204" pitchFamily="18" charset="0"/>
                        <a:cs typeface="Times New Roman" panose="02020603050405020304" pitchFamily="18" charset="0"/>
                      </a:rPr>
                      <m:t>，</m:t>
                    </m:r>
                    <m:d>
                      <m:dPr>
                        <m:ctrlPr>
                          <a:rPr lang="en-US" altLang="zh-CN" sz="2000" b="0" i="1" smtClean="0">
                            <a:latin typeface="Cambria Math" panose="02040503050406030204" pitchFamily="18" charset="0"/>
                            <a:cs typeface="Times New Roman" panose="02020603050405020304" pitchFamily="18" charset="0"/>
                          </a:rPr>
                        </m:ctrlPr>
                      </m:dPr>
                      <m:e>
                        <m:r>
                          <a:rPr lang="en-US" altLang="zh-CN" sz="2000" b="0" i="1" smtClean="0">
                            <a:latin typeface="Cambria Math" panose="02040503050406030204" pitchFamily="18" charset="0"/>
                            <a:cs typeface="Times New Roman" panose="02020603050405020304" pitchFamily="18" charset="0"/>
                          </a:rPr>
                          <m:t>𝑃𝑅</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𝑀</m:t>
                        </m:r>
                      </m:e>
                    </m:d>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𝑚𝑜𝑑</m:t>
                    </m:r>
                    <m:r>
                      <a:rPr lang="en-US" altLang="zh-CN" sz="2000" b="0" i="1" smtClean="0">
                        <a:latin typeface="Cambria Math" panose="02040503050406030204" pitchFamily="18" charset="0"/>
                        <a:cs typeface="Times New Roman" panose="02020603050405020304" pitchFamily="18" charset="0"/>
                      </a:rPr>
                      <m:t> </m:t>
                    </m:r>
                    <m:r>
                      <a:rPr lang="en-US" altLang="zh-CN" sz="2000" b="0" i="1" smtClean="0">
                        <a:latin typeface="Cambria Math" panose="02040503050406030204" pitchFamily="18" charset="0"/>
                        <a:cs typeface="Times New Roman" panose="02020603050405020304" pitchFamily="18" charset="0"/>
                      </a:rPr>
                      <m:t>𝑁</m:t>
                    </m:r>
                    <m:r>
                      <a:rPr lang="en-US" altLang="zh-CN" sz="2000" b="0" i="1" smtClean="0">
                        <a:latin typeface="Cambria Math" panose="02040503050406030204" pitchFamily="18" charset="0"/>
                        <a:cs typeface="Times New Roman" panose="02020603050405020304" pitchFamily="18" charset="0"/>
                      </a:rPr>
                      <m:t>]</m:t>
                    </m:r>
                  </m:oMath>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73765C0C-EAA8-4B0C-BA72-958898E0E69B}"/>
                  </a:ext>
                </a:extLst>
              </p:cNvPr>
              <p:cNvSpPr txBox="1">
                <a:spLocks noRot="1" noChangeAspect="1" noMove="1" noResize="1" noEditPoints="1" noAdjustHandles="1" noChangeArrowheads="1" noChangeShapeType="1" noTextEdit="1"/>
              </p:cNvSpPr>
              <p:nvPr/>
            </p:nvSpPr>
            <p:spPr>
              <a:xfrm>
                <a:off x="249099" y="5342660"/>
                <a:ext cx="5239332" cy="400110"/>
              </a:xfrm>
              <a:prstGeom prst="rect">
                <a:avLst/>
              </a:prstGeom>
              <a:blipFill>
                <a:blip r:embed="rId8"/>
                <a:stretch>
                  <a:fillRect l="-1281" t="-10606" b="-22727"/>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3EDE4A71-709F-46B5-9C10-4BC68A98E608}"/>
              </a:ext>
            </a:extLst>
          </p:cNvPr>
          <p:cNvPicPr>
            <a:picLocks noChangeAspect="1"/>
          </p:cNvPicPr>
          <p:nvPr/>
        </p:nvPicPr>
        <p:blipFill>
          <a:blip r:embed="rId9"/>
          <a:stretch>
            <a:fillRect/>
          </a:stretch>
        </p:blipFill>
        <p:spPr>
          <a:xfrm>
            <a:off x="5597323" y="3755854"/>
            <a:ext cx="6558379" cy="2750790"/>
          </a:xfrm>
          <a:prstGeom prst="rect">
            <a:avLst/>
          </a:prstGeom>
        </p:spPr>
      </p:pic>
      <p:pic>
        <p:nvPicPr>
          <p:cNvPr id="21" name="图片 20">
            <a:extLst>
              <a:ext uri="{FF2B5EF4-FFF2-40B4-BE49-F238E27FC236}">
                <a16:creationId xmlns:a16="http://schemas.microsoft.com/office/drawing/2014/main" id="{FC7BC809-7742-47DE-85C7-6EDC6C661F8F}"/>
              </a:ext>
            </a:extLst>
          </p:cNvPr>
          <p:cNvPicPr>
            <a:picLocks noChangeAspect="1"/>
          </p:cNvPicPr>
          <p:nvPr/>
        </p:nvPicPr>
        <p:blipFill>
          <a:blip r:embed="rId10"/>
          <a:stretch>
            <a:fillRect/>
          </a:stretch>
        </p:blipFill>
        <p:spPr>
          <a:xfrm>
            <a:off x="33868" y="3888409"/>
            <a:ext cx="5672621" cy="1098343"/>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2EB7CEC8-3313-4ABB-89C3-73F25C136021}"/>
                  </a:ext>
                </a:extLst>
              </p:cNvPr>
              <p:cNvSpPr txBox="1"/>
              <p:nvPr/>
            </p:nvSpPr>
            <p:spPr>
              <a:xfrm>
                <a:off x="245532" y="5900275"/>
                <a:ext cx="4003019" cy="400110"/>
              </a:xfrm>
              <a:prstGeom prst="rect">
                <a:avLst/>
              </a:prstGeom>
              <a:noFill/>
            </p:spPr>
            <p:txBody>
              <a:bodyPr wrap="none" rtlCol="0">
                <a:spAutoFit/>
              </a:bodyPr>
              <a:lstStyle/>
              <a:p>
                <a14:m>
                  <m:oMath xmlns:m="http://schemas.openxmlformats.org/officeDocument/2006/math">
                    <m:r>
                      <a:rPr lang="zh-CN" altLang="en-US" sz="2000" i="1" smtClean="0">
                        <a:latin typeface="Cambria Math" panose="02040503050406030204" pitchFamily="18" charset="0"/>
                        <a:cs typeface="Times New Roman" panose="02020603050405020304" pitchFamily="18" charset="0"/>
                      </a:rPr>
                      <m:t>其中</m:t>
                    </m:r>
                  </m:oMath>
                </a14:m>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为常数，与传输速率有关</a:t>
                </a:r>
              </a:p>
            </p:txBody>
          </p:sp>
        </mc:Choice>
        <mc:Fallback>
          <p:sp>
            <p:nvSpPr>
              <p:cNvPr id="24" name="文本框 23">
                <a:extLst>
                  <a:ext uri="{FF2B5EF4-FFF2-40B4-BE49-F238E27FC236}">
                    <a16:creationId xmlns:a16="http://schemas.microsoft.com/office/drawing/2014/main" id="{2EB7CEC8-3313-4ABB-89C3-73F25C136021}"/>
                  </a:ext>
                </a:extLst>
              </p:cNvPr>
              <p:cNvSpPr txBox="1">
                <a:spLocks noRot="1" noChangeAspect="1" noMove="1" noResize="1" noEditPoints="1" noAdjustHandles="1" noChangeArrowheads="1" noChangeShapeType="1" noTextEdit="1"/>
              </p:cNvSpPr>
              <p:nvPr/>
            </p:nvSpPr>
            <p:spPr>
              <a:xfrm>
                <a:off x="245532" y="5900275"/>
                <a:ext cx="4003019" cy="400110"/>
              </a:xfrm>
              <a:prstGeom prst="rect">
                <a:avLst/>
              </a:prstGeom>
              <a:blipFill>
                <a:blip r:embed="rId11"/>
                <a:stretch>
                  <a:fillRect l="-609" t="-12121" r="-1065" b="-272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5028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理论性能分析</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11</a:t>
            </a:fld>
            <a:endParaRPr lang="zh-CN" altLang="en-US"/>
          </a:p>
        </p:txBody>
      </p:sp>
      <p:pic>
        <p:nvPicPr>
          <p:cNvPr id="6" name="图片 5">
            <a:extLst>
              <a:ext uri="{FF2B5EF4-FFF2-40B4-BE49-F238E27FC236}">
                <a16:creationId xmlns:a16="http://schemas.microsoft.com/office/drawing/2014/main" id="{1C611ED8-62FF-448A-AC94-AFC00E02273C}"/>
              </a:ext>
            </a:extLst>
          </p:cNvPr>
          <p:cNvPicPr>
            <a:picLocks noChangeAspect="1"/>
          </p:cNvPicPr>
          <p:nvPr/>
        </p:nvPicPr>
        <p:blipFill>
          <a:blip r:embed="rId4"/>
          <a:stretch>
            <a:fillRect/>
          </a:stretch>
        </p:blipFill>
        <p:spPr>
          <a:xfrm>
            <a:off x="820103" y="1692029"/>
            <a:ext cx="6654801" cy="98443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751BA71-4EA7-4229-AD0A-9CF5FB4683E4}"/>
                  </a:ext>
                </a:extLst>
              </p:cNvPr>
              <p:cNvSpPr txBox="1"/>
              <p:nvPr/>
            </p:nvSpPr>
            <p:spPr>
              <a:xfrm>
                <a:off x="820103" y="3086096"/>
                <a:ext cx="9821920" cy="1323439"/>
              </a:xfrm>
              <a:prstGeom prst="rect">
                <a:avLst/>
              </a:prstGeom>
              <a:noFill/>
            </p:spPr>
            <p:txBody>
              <a:bodyPr wrap="non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m:rPr>
                            <m:sty m:val="p"/>
                          </m:rPr>
                          <a:rPr lang="en-US" altLang="zh-CN" sz="2000" i="1">
                            <a:latin typeface="Cambria Math" panose="02040503050406030204" pitchFamily="18" charset="0"/>
                          </a:rPr>
                          <m:t>SEN</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由于接收</m:t>
                    </m:r>
                  </m:oMath>
                </a14:m>
                <a:r>
                  <a:rPr lang="zh-CN" altLang="en-US" sz="2000" dirty="0"/>
                  <a:t>信号功率小于监听功率门限的错误概率；</a:t>
                </a:r>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m:rPr>
                            <m:sty m:val="p"/>
                          </m:rPr>
                          <a:rPr lang="en-US" altLang="zh-CN" sz="2000" i="1">
                            <a:latin typeface="Cambria Math" panose="02040503050406030204" pitchFamily="18" charset="0"/>
                          </a:rPr>
                          <m:t>PRO</m:t>
                        </m:r>
                      </m:sub>
                    </m:sSub>
                    <m:r>
                      <a:rPr lang="zh-CN" altLang="en-US" sz="2000" i="1">
                        <a:latin typeface="Cambria Math" panose="02040503050406030204" pitchFamily="18" charset="0"/>
                      </a:rPr>
                      <m:t>：</m:t>
                    </m:r>
                  </m:oMath>
                </a14:m>
                <a:r>
                  <a:rPr lang="zh-CN" altLang="en-US" sz="2000" dirty="0"/>
                  <a:t>由于传播效应（</a:t>
                </a:r>
                <a:r>
                  <a:rPr lang="en-US" altLang="zh-CN" sz="2000" dirty="0"/>
                  <a:t>propagation effects</a:t>
                </a:r>
                <a:r>
                  <a:rPr lang="zh-CN" altLang="en-US" sz="2000" dirty="0"/>
                  <a:t>）的错误概率，信噪比</a:t>
                </a:r>
                <a:r>
                  <a:rPr lang="en-US" altLang="zh-CN" sz="2000" dirty="0"/>
                  <a:t>SNR</a:t>
                </a:r>
                <a:r>
                  <a:rPr lang="zh-CN" altLang="en-US" sz="2000" dirty="0"/>
                  <a:t>不满足解码条件；</a:t>
                </a:r>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m:rPr>
                            <m:sty m:val="p"/>
                          </m:rPr>
                          <a:rPr lang="en-US" altLang="zh-CN" sz="2000" i="1">
                            <a:latin typeface="Cambria Math" panose="02040503050406030204" pitchFamily="18" charset="0"/>
                          </a:rPr>
                          <m:t>HD</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由于</m:t>
                    </m:r>
                    <m:r>
                      <a:rPr lang="zh-CN" altLang="en-US" sz="2000" i="1">
                        <a:latin typeface="Cambria Math" panose="02040503050406030204" pitchFamily="18" charset="0"/>
                      </a:rPr>
                      <m:t>半双工</m:t>
                    </m:r>
                  </m:oMath>
                </a14:m>
                <a:r>
                  <a:rPr lang="zh-CN" altLang="en-US" sz="2000" dirty="0"/>
                  <a:t>的错误概率，数据包不能同时发送和接收，却在同一子帧中；</a:t>
                </a:r>
                <a:endParaRPr lang="en-US" altLang="zh-CN" sz="2000" dirty="0"/>
              </a:p>
              <a:p>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𝛿</m:t>
                        </m:r>
                      </m:e>
                      <m:sub>
                        <m:r>
                          <m:rPr>
                            <m:sty m:val="p"/>
                          </m:rPr>
                          <a:rPr lang="en-US" altLang="zh-CN" sz="2000" i="1">
                            <a:latin typeface="Cambria Math" panose="02040503050406030204" pitchFamily="18" charset="0"/>
                          </a:rPr>
                          <m:t>COL</m:t>
                        </m:r>
                      </m:sub>
                    </m:sSub>
                    <m:r>
                      <a:rPr lang="zh-CN" altLang="en-US" sz="2000" i="1">
                        <a:latin typeface="Cambria Math" panose="02040503050406030204" pitchFamily="18" charset="0"/>
                      </a:rPr>
                      <m:t>：</m:t>
                    </m:r>
                    <m:r>
                      <a:rPr lang="zh-CN" altLang="en-US" sz="2000" i="1" smtClean="0">
                        <a:latin typeface="Cambria Math" panose="02040503050406030204" pitchFamily="18" charset="0"/>
                      </a:rPr>
                      <m:t>由于</m:t>
                    </m:r>
                    <m:r>
                      <a:rPr lang="zh-CN" altLang="en-US" sz="2000" i="1">
                        <a:latin typeface="Cambria Math" panose="02040503050406030204" pitchFamily="18" charset="0"/>
                      </a:rPr>
                      <m:t>数据包</m:t>
                    </m:r>
                  </m:oMath>
                </a14:m>
                <a:r>
                  <a:rPr lang="zh-CN" altLang="en-US" sz="2000" dirty="0"/>
                  <a:t>冲突的错误概率，在同一子帧的子信道中传输。</a:t>
                </a:r>
                <a:endParaRPr lang="en-US" altLang="zh-CN" sz="2000" dirty="0"/>
              </a:p>
            </p:txBody>
          </p:sp>
        </mc:Choice>
        <mc:Fallback xmlns="">
          <p:sp>
            <p:nvSpPr>
              <p:cNvPr id="7" name="文本框 6">
                <a:extLst>
                  <a:ext uri="{FF2B5EF4-FFF2-40B4-BE49-F238E27FC236}">
                    <a16:creationId xmlns:a16="http://schemas.microsoft.com/office/drawing/2014/main" id="{9751BA71-4EA7-4229-AD0A-9CF5FB4683E4}"/>
                  </a:ext>
                </a:extLst>
              </p:cNvPr>
              <p:cNvSpPr txBox="1">
                <a:spLocks noRot="1" noChangeAspect="1" noMove="1" noResize="1" noEditPoints="1" noAdjustHandles="1" noChangeArrowheads="1" noChangeShapeType="1" noTextEdit="1"/>
              </p:cNvSpPr>
              <p:nvPr/>
            </p:nvSpPr>
            <p:spPr>
              <a:xfrm>
                <a:off x="820103" y="3086096"/>
                <a:ext cx="9821920" cy="1323439"/>
              </a:xfrm>
              <a:prstGeom prst="rect">
                <a:avLst/>
              </a:prstGeom>
              <a:blipFill>
                <a:blip r:embed="rId5"/>
                <a:stretch>
                  <a:fillRect t="-3687" b="-5991"/>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87346A40-DB18-4CA5-9427-85091AC6AC61}"/>
              </a:ext>
            </a:extLst>
          </p:cNvPr>
          <p:cNvSpPr txBox="1"/>
          <p:nvPr/>
        </p:nvSpPr>
        <p:spPr>
          <a:xfrm>
            <a:off x="702151" y="5352934"/>
            <a:ext cx="8730294" cy="830997"/>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M. Gonzalez-Martín, M. </a:t>
            </a:r>
            <a:r>
              <a:rPr lang="en-US" altLang="zh-CN" sz="1600" dirty="0" err="1">
                <a:latin typeface="Times New Roman" panose="02020603050405020304" pitchFamily="18" charset="0"/>
                <a:cs typeface="Times New Roman" panose="02020603050405020304" pitchFamily="18" charset="0"/>
              </a:rPr>
              <a:t>Sepulcre</a:t>
            </a:r>
            <a:r>
              <a:rPr lang="en-US" altLang="zh-CN" sz="1600" dirty="0">
                <a:latin typeface="Times New Roman" panose="02020603050405020304" pitchFamily="18" charset="0"/>
                <a:cs typeface="Times New Roman" panose="02020603050405020304" pitchFamily="18" charset="0"/>
              </a:rPr>
              <a:t>, R. Molina-</a:t>
            </a:r>
            <a:r>
              <a:rPr lang="en-US" altLang="zh-CN" sz="1600" dirty="0" err="1">
                <a:latin typeface="Times New Roman" panose="02020603050405020304" pitchFamily="18" charset="0"/>
                <a:cs typeface="Times New Roman" panose="02020603050405020304" pitchFamily="18" charset="0"/>
              </a:rPr>
              <a:t>Masegosa</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Gozalvez</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Analytical Models of the Performance of C-V2X Mode 4 Vehicular Communications</a:t>
            </a:r>
            <a:r>
              <a:rPr lang="en-US" altLang="zh-CN" sz="1600" dirty="0">
                <a:latin typeface="Times New Roman" panose="02020603050405020304" pitchFamily="18" charset="0"/>
                <a:cs typeface="Times New Roman" panose="02020603050405020304" pitchFamily="18" charset="0"/>
              </a:rPr>
              <a:t>," in IEEE Transactions on Vehicular Technology, vol. 68, no. 2, pp. 1155-1166, Feb. 2019, </a:t>
            </a:r>
            <a:r>
              <a:rPr lang="en-US" altLang="zh-CN" sz="1600" dirty="0" err="1">
                <a:latin typeface="Times New Roman" panose="02020603050405020304" pitchFamily="18" charset="0"/>
                <a:cs typeface="Times New Roman" panose="02020603050405020304" pitchFamily="18" charset="0"/>
              </a:rPr>
              <a:t>doi</a:t>
            </a:r>
            <a:r>
              <a:rPr lang="en-US" altLang="zh-CN" sz="1600" dirty="0">
                <a:latin typeface="Times New Roman" panose="02020603050405020304" pitchFamily="18" charset="0"/>
                <a:cs typeface="Times New Roman" panose="02020603050405020304" pitchFamily="18" charset="0"/>
              </a:rPr>
              <a:t>: 10.1109/TVT.2018.2888704.</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06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仿真结果</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12</a:t>
            </a:fld>
            <a:endParaRPr lang="zh-CN" altLang="en-US"/>
          </a:p>
        </p:txBody>
      </p:sp>
      <p:pic>
        <p:nvPicPr>
          <p:cNvPr id="6" name="图片 5">
            <a:extLst>
              <a:ext uri="{FF2B5EF4-FFF2-40B4-BE49-F238E27FC236}">
                <a16:creationId xmlns:a16="http://schemas.microsoft.com/office/drawing/2014/main" id="{1185E5A4-5586-414A-820F-DED7BCFC323E}"/>
              </a:ext>
            </a:extLst>
          </p:cNvPr>
          <p:cNvPicPr>
            <a:picLocks noChangeAspect="1"/>
          </p:cNvPicPr>
          <p:nvPr/>
        </p:nvPicPr>
        <p:blipFill rotWithShape="1">
          <a:blip r:embed="rId4"/>
          <a:srcRect r="2965"/>
          <a:stretch/>
        </p:blipFill>
        <p:spPr>
          <a:xfrm>
            <a:off x="1" y="2370668"/>
            <a:ext cx="6235442" cy="3332374"/>
          </a:xfrm>
          <a:prstGeom prst="rect">
            <a:avLst/>
          </a:prstGeom>
        </p:spPr>
      </p:pic>
      <p:sp>
        <p:nvSpPr>
          <p:cNvPr id="11" name="文本框 10">
            <a:extLst>
              <a:ext uri="{FF2B5EF4-FFF2-40B4-BE49-F238E27FC236}">
                <a16:creationId xmlns:a16="http://schemas.microsoft.com/office/drawing/2014/main" id="{36E0F806-EBF5-4301-80FC-161A27F1125B}"/>
              </a:ext>
            </a:extLst>
          </p:cNvPr>
          <p:cNvSpPr txBox="1"/>
          <p:nvPr/>
        </p:nvSpPr>
        <p:spPr>
          <a:xfrm>
            <a:off x="383506" y="1239624"/>
            <a:ext cx="3222357"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仿真环境：</a:t>
            </a:r>
            <a:r>
              <a:rPr lang="en-US" altLang="zh-CN" sz="2000" dirty="0">
                <a:latin typeface="Times New Roman" panose="02020603050405020304" pitchFamily="18" charset="0"/>
                <a:cs typeface="Times New Roman" panose="02020603050405020304" pitchFamily="18" charset="0"/>
              </a:rPr>
              <a:t>SUMO</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VEINS</a:t>
            </a:r>
            <a:endParaRPr lang="zh-CN" altLang="en-US" sz="2000"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3AE08BA5-C9ED-40AF-9075-C7D7AE5318CB}"/>
              </a:ext>
            </a:extLst>
          </p:cNvPr>
          <p:cNvPicPr>
            <a:picLocks noChangeAspect="1"/>
          </p:cNvPicPr>
          <p:nvPr/>
        </p:nvPicPr>
        <p:blipFill rotWithShape="1">
          <a:blip r:embed="rId5"/>
          <a:srcRect l="3363"/>
          <a:stretch/>
        </p:blipFill>
        <p:spPr>
          <a:xfrm>
            <a:off x="6260330" y="2370667"/>
            <a:ext cx="5931670" cy="3436693"/>
          </a:xfrm>
          <a:prstGeom prst="rect">
            <a:avLst/>
          </a:prstGeom>
        </p:spPr>
      </p:pic>
    </p:spTree>
    <p:extLst>
      <p:ext uri="{BB962C8B-B14F-4D97-AF65-F5344CB8AC3E}">
        <p14:creationId xmlns:p14="http://schemas.microsoft.com/office/powerpoint/2010/main" val="166396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仿真结果</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13</a:t>
            </a:fld>
            <a:endParaRPr lang="zh-CN" altLang="en-US"/>
          </a:p>
        </p:txBody>
      </p:sp>
      <p:pic>
        <p:nvPicPr>
          <p:cNvPr id="4" name="图片 3">
            <a:extLst>
              <a:ext uri="{FF2B5EF4-FFF2-40B4-BE49-F238E27FC236}">
                <a16:creationId xmlns:a16="http://schemas.microsoft.com/office/drawing/2014/main" id="{77186763-6C33-42C7-9D8E-5B289ABE3D50}"/>
              </a:ext>
            </a:extLst>
          </p:cNvPr>
          <p:cNvPicPr>
            <a:picLocks noChangeAspect="1"/>
          </p:cNvPicPr>
          <p:nvPr/>
        </p:nvPicPr>
        <p:blipFill>
          <a:blip r:embed="rId4"/>
          <a:stretch>
            <a:fillRect/>
          </a:stretch>
        </p:blipFill>
        <p:spPr>
          <a:xfrm>
            <a:off x="246173" y="2089076"/>
            <a:ext cx="6000983" cy="3202137"/>
          </a:xfrm>
          <a:prstGeom prst="rect">
            <a:avLst/>
          </a:prstGeom>
        </p:spPr>
      </p:pic>
      <p:pic>
        <p:nvPicPr>
          <p:cNvPr id="7" name="图片 6">
            <a:extLst>
              <a:ext uri="{FF2B5EF4-FFF2-40B4-BE49-F238E27FC236}">
                <a16:creationId xmlns:a16="http://schemas.microsoft.com/office/drawing/2014/main" id="{B0BC93E3-E449-4EF9-9770-8FAE8ED098CC}"/>
              </a:ext>
            </a:extLst>
          </p:cNvPr>
          <p:cNvPicPr>
            <a:picLocks noChangeAspect="1"/>
          </p:cNvPicPr>
          <p:nvPr/>
        </p:nvPicPr>
        <p:blipFill>
          <a:blip r:embed="rId5"/>
          <a:stretch>
            <a:fillRect/>
          </a:stretch>
        </p:blipFill>
        <p:spPr>
          <a:xfrm>
            <a:off x="6469760" y="1945142"/>
            <a:ext cx="5476067" cy="3490003"/>
          </a:xfrm>
          <a:prstGeom prst="rect">
            <a:avLst/>
          </a:prstGeom>
        </p:spPr>
      </p:pic>
    </p:spTree>
    <p:extLst>
      <p:ext uri="{BB962C8B-B14F-4D97-AF65-F5344CB8AC3E}">
        <p14:creationId xmlns:p14="http://schemas.microsoft.com/office/powerpoint/2010/main" val="143394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仿真结果</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14</a:t>
            </a:fld>
            <a:endParaRPr lang="zh-CN" altLang="en-US"/>
          </a:p>
        </p:txBody>
      </p:sp>
      <p:pic>
        <p:nvPicPr>
          <p:cNvPr id="4" name="图片 3">
            <a:extLst>
              <a:ext uri="{FF2B5EF4-FFF2-40B4-BE49-F238E27FC236}">
                <a16:creationId xmlns:a16="http://schemas.microsoft.com/office/drawing/2014/main" id="{C126A668-76EC-4019-BADA-D5EC12BF4757}"/>
              </a:ext>
            </a:extLst>
          </p:cNvPr>
          <p:cNvPicPr>
            <a:picLocks noChangeAspect="1"/>
          </p:cNvPicPr>
          <p:nvPr/>
        </p:nvPicPr>
        <p:blipFill>
          <a:blip r:embed="rId4"/>
          <a:stretch>
            <a:fillRect/>
          </a:stretch>
        </p:blipFill>
        <p:spPr>
          <a:xfrm>
            <a:off x="440267" y="1275632"/>
            <a:ext cx="5483722" cy="2778615"/>
          </a:xfrm>
          <a:prstGeom prst="rect">
            <a:avLst/>
          </a:prstGeom>
        </p:spPr>
      </p:pic>
      <p:pic>
        <p:nvPicPr>
          <p:cNvPr id="7" name="图片 6">
            <a:extLst>
              <a:ext uri="{FF2B5EF4-FFF2-40B4-BE49-F238E27FC236}">
                <a16:creationId xmlns:a16="http://schemas.microsoft.com/office/drawing/2014/main" id="{6BEEB098-A43F-4A7C-84AB-9C65F83DA795}"/>
              </a:ext>
            </a:extLst>
          </p:cNvPr>
          <p:cNvPicPr>
            <a:picLocks noChangeAspect="1"/>
          </p:cNvPicPr>
          <p:nvPr/>
        </p:nvPicPr>
        <p:blipFill>
          <a:blip r:embed="rId5"/>
          <a:stretch>
            <a:fillRect/>
          </a:stretch>
        </p:blipFill>
        <p:spPr>
          <a:xfrm>
            <a:off x="3668746" y="4317998"/>
            <a:ext cx="4877591" cy="2425171"/>
          </a:xfrm>
          <a:prstGeom prst="rect">
            <a:avLst/>
          </a:prstGeom>
        </p:spPr>
      </p:pic>
      <p:pic>
        <p:nvPicPr>
          <p:cNvPr id="12" name="图片 11">
            <a:extLst>
              <a:ext uri="{FF2B5EF4-FFF2-40B4-BE49-F238E27FC236}">
                <a16:creationId xmlns:a16="http://schemas.microsoft.com/office/drawing/2014/main" id="{F0DCDF2B-B55C-4C55-A79C-A8CEB7444CB5}"/>
              </a:ext>
            </a:extLst>
          </p:cNvPr>
          <p:cNvPicPr>
            <a:picLocks noChangeAspect="1"/>
          </p:cNvPicPr>
          <p:nvPr/>
        </p:nvPicPr>
        <p:blipFill>
          <a:blip r:embed="rId6"/>
          <a:stretch>
            <a:fillRect/>
          </a:stretch>
        </p:blipFill>
        <p:spPr>
          <a:xfrm>
            <a:off x="6268013" y="1285337"/>
            <a:ext cx="5189090" cy="2768910"/>
          </a:xfrm>
          <a:prstGeom prst="rect">
            <a:avLst/>
          </a:prstGeom>
        </p:spPr>
      </p:pic>
    </p:spTree>
    <p:extLst>
      <p:ext uri="{BB962C8B-B14F-4D97-AF65-F5344CB8AC3E}">
        <p14:creationId xmlns:p14="http://schemas.microsoft.com/office/powerpoint/2010/main" val="55554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总结</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15</a:t>
            </a:fld>
            <a:endParaRPr lang="zh-CN" altLang="en-US"/>
          </a:p>
        </p:txBody>
      </p:sp>
      <p:sp>
        <p:nvSpPr>
          <p:cNvPr id="8" name="文本框 7">
            <a:extLst>
              <a:ext uri="{FF2B5EF4-FFF2-40B4-BE49-F238E27FC236}">
                <a16:creationId xmlns:a16="http://schemas.microsoft.com/office/drawing/2014/main" id="{A155BFF8-7A39-4899-8BB7-7C3C319325E3}"/>
              </a:ext>
            </a:extLst>
          </p:cNvPr>
          <p:cNvSpPr txBox="1"/>
          <p:nvPr/>
        </p:nvSpPr>
        <p:spPr>
          <a:xfrm>
            <a:off x="833386" y="1699330"/>
            <a:ext cx="9814029" cy="2092881"/>
          </a:xfrm>
          <a:prstGeom prst="rect">
            <a:avLst/>
          </a:prstGeom>
          <a:noFill/>
        </p:spPr>
        <p:txBody>
          <a:bodyPr wrap="square" rtlCol="0">
            <a:spAutoFit/>
          </a:bodyPr>
          <a:lstStyle/>
          <a:p>
            <a:pPr>
              <a:spcAft>
                <a:spcPts val="600"/>
              </a:spcAft>
            </a:pPr>
            <a:r>
              <a:rPr lang="en-US" altLang="zh-CN" sz="2000" dirty="0"/>
              <a:t>         </a:t>
            </a:r>
            <a:r>
              <a:rPr lang="zh-CN" altLang="en-US" sz="2000" dirty="0"/>
              <a:t>这篇文章针对</a:t>
            </a:r>
            <a:r>
              <a:rPr lang="en-US" altLang="zh-CN" sz="2000" dirty="0"/>
              <a:t>C-V2X</a:t>
            </a:r>
            <a:r>
              <a:rPr lang="zh-CN" altLang="en-US" sz="2000" dirty="0"/>
              <a:t>通信</a:t>
            </a:r>
            <a:r>
              <a:rPr lang="en-US" altLang="zh-CN" sz="2000" dirty="0"/>
              <a:t>mode 4</a:t>
            </a:r>
            <a:r>
              <a:rPr lang="zh-CN" altLang="en-US" sz="2000" dirty="0"/>
              <a:t>中，基于监听的半持续性调度（</a:t>
            </a:r>
            <a:r>
              <a:rPr lang="en-US" altLang="zh-CN" sz="2000" dirty="0"/>
              <a:t>SPS</a:t>
            </a:r>
            <a:r>
              <a:rPr lang="zh-CN" altLang="en-US" sz="2000" dirty="0"/>
              <a:t>）算法容易产生隐藏终端问题，提出了一种基于地理位置的资源调度方法，主要过程为：</a:t>
            </a:r>
            <a:endParaRPr lang="en-US" altLang="zh-CN" sz="2000" dirty="0"/>
          </a:p>
          <a:p>
            <a:r>
              <a:rPr lang="zh-CN" altLang="zh-CN" sz="2000" dirty="0"/>
              <a:t>▪</a:t>
            </a:r>
            <a:r>
              <a:rPr lang="zh-CN" altLang="en-US" sz="2000" dirty="0"/>
              <a:t>确定车辆位置和与相邻车辆的关系</a:t>
            </a:r>
            <a:endParaRPr lang="en-US" altLang="zh-CN" sz="2000" dirty="0"/>
          </a:p>
          <a:p>
            <a:r>
              <a:rPr lang="zh-CN" altLang="en-US" sz="2000" dirty="0"/>
              <a:t>▪车辆建立虚拟队列并用</a:t>
            </a:r>
            <a:r>
              <a:rPr lang="en-US" altLang="zh-CN" sz="2000" dirty="0" err="1"/>
              <a:t>PosIndex</a:t>
            </a:r>
            <a:r>
              <a:rPr lang="zh-CN" altLang="en-US" sz="2000" dirty="0"/>
              <a:t>标识</a:t>
            </a:r>
            <a:endParaRPr lang="en-US" altLang="zh-CN" sz="2000" dirty="0"/>
          </a:p>
          <a:p>
            <a:pPr>
              <a:spcAft>
                <a:spcPts val="600"/>
              </a:spcAft>
            </a:pPr>
            <a:r>
              <a:rPr lang="zh-CN" altLang="en-US" sz="2000" dirty="0"/>
              <a:t>▪根据</a:t>
            </a:r>
            <a:r>
              <a:rPr lang="en-US" altLang="zh-CN" sz="2000" dirty="0" err="1"/>
              <a:t>PosIndex</a:t>
            </a:r>
            <a:r>
              <a:rPr lang="zh-CN" altLang="en-US" sz="2000" dirty="0"/>
              <a:t>标识分配子信道</a:t>
            </a:r>
            <a:endParaRPr lang="en-US" altLang="zh-CN" sz="2000" dirty="0"/>
          </a:p>
          <a:p>
            <a:r>
              <a:rPr lang="zh-CN" altLang="en-US" sz="2000" dirty="0"/>
              <a:t>仿真结果表明，该方法具有更好的包到达率（</a:t>
            </a:r>
            <a:r>
              <a:rPr lang="en-US" altLang="zh-CN" sz="2000" dirty="0"/>
              <a:t>PDR</a:t>
            </a:r>
            <a:r>
              <a:rPr lang="zh-CN" altLang="en-US" sz="2000" dirty="0"/>
              <a:t>）表现，特别是车流量大的场景下。</a:t>
            </a:r>
            <a:endParaRPr lang="en-US" altLang="zh-CN" sz="2000" dirty="0"/>
          </a:p>
        </p:txBody>
      </p:sp>
      <p:sp>
        <p:nvSpPr>
          <p:cNvPr id="9" name="文本框 8">
            <a:extLst>
              <a:ext uri="{FF2B5EF4-FFF2-40B4-BE49-F238E27FC236}">
                <a16:creationId xmlns:a16="http://schemas.microsoft.com/office/drawing/2014/main" id="{85181B6C-B200-42E4-94F2-9731602B7627}"/>
              </a:ext>
            </a:extLst>
          </p:cNvPr>
          <p:cNvSpPr txBox="1"/>
          <p:nvPr/>
        </p:nvSpPr>
        <p:spPr>
          <a:xfrm>
            <a:off x="769884" y="4969252"/>
            <a:ext cx="9644116" cy="156966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R. Molina-</a:t>
            </a:r>
            <a:r>
              <a:rPr lang="en-US" altLang="zh-CN" sz="1600" dirty="0" err="1">
                <a:latin typeface="Times New Roman" panose="02020603050405020304" pitchFamily="18" charset="0"/>
                <a:cs typeface="Times New Roman" panose="02020603050405020304" pitchFamily="18" charset="0"/>
              </a:rPr>
              <a:t>Masegosa</a:t>
            </a:r>
            <a:r>
              <a:rPr lang="en-US" altLang="zh-CN" sz="1600" dirty="0">
                <a:latin typeface="Times New Roman" panose="02020603050405020304" pitchFamily="18" charset="0"/>
                <a:cs typeface="Times New Roman" panose="02020603050405020304" pitchFamily="18" charset="0"/>
              </a:rPr>
              <a:t>, M. </a:t>
            </a:r>
            <a:r>
              <a:rPr lang="en-US" altLang="zh-CN" sz="1600" dirty="0" err="1">
                <a:latin typeface="Times New Roman" panose="02020603050405020304" pitchFamily="18" charset="0"/>
                <a:cs typeface="Times New Roman" panose="02020603050405020304" pitchFamily="18" charset="0"/>
              </a:rPr>
              <a:t>Sepulcre</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Gozalvez</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Geo-Based Scheduling for C-V2X Networks</a:t>
            </a:r>
            <a:r>
              <a:rPr lang="en-US" altLang="zh-CN" sz="1600" dirty="0">
                <a:latin typeface="Times New Roman" panose="02020603050405020304" pitchFamily="18" charset="0"/>
                <a:cs typeface="Times New Roman" panose="02020603050405020304" pitchFamily="18" charset="0"/>
              </a:rPr>
              <a:t>," in IEEE Transactions on Vehicular Technology, vol. 68, no. 9, pp. 8397-8407, Sept. 2019, </a:t>
            </a:r>
            <a:r>
              <a:rPr lang="en-US" altLang="zh-CN" sz="1600" dirty="0" err="1">
                <a:latin typeface="Times New Roman" panose="02020603050405020304" pitchFamily="18" charset="0"/>
                <a:cs typeface="Times New Roman" panose="02020603050405020304" pitchFamily="18" charset="0"/>
              </a:rPr>
              <a:t>doi</a:t>
            </a:r>
            <a:r>
              <a:rPr lang="en-US" altLang="zh-CN" sz="1600" dirty="0">
                <a:latin typeface="Times New Roman" panose="02020603050405020304" pitchFamily="18" charset="0"/>
                <a:cs typeface="Times New Roman" panose="02020603050405020304" pitchFamily="18" charset="0"/>
              </a:rPr>
              <a:t>: 10.1109/TVT.2019.2924698.</a:t>
            </a:r>
            <a:endParaRPr lang="zh-CN" altLang="en-US"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[2] M. Gonzalez-Martín, M. </a:t>
            </a:r>
            <a:r>
              <a:rPr lang="en-US" altLang="zh-CN" sz="1600" dirty="0" err="1">
                <a:latin typeface="Times New Roman" panose="02020603050405020304" pitchFamily="18" charset="0"/>
                <a:cs typeface="Times New Roman" panose="02020603050405020304" pitchFamily="18" charset="0"/>
              </a:rPr>
              <a:t>Sepulcre</a:t>
            </a:r>
            <a:r>
              <a:rPr lang="en-US" altLang="zh-CN" sz="1600" dirty="0">
                <a:latin typeface="Times New Roman" panose="02020603050405020304" pitchFamily="18" charset="0"/>
                <a:cs typeface="Times New Roman" panose="02020603050405020304" pitchFamily="18" charset="0"/>
              </a:rPr>
              <a:t>, R. Molina-</a:t>
            </a:r>
            <a:r>
              <a:rPr lang="en-US" altLang="zh-CN" sz="1600" dirty="0" err="1">
                <a:latin typeface="Times New Roman" panose="02020603050405020304" pitchFamily="18" charset="0"/>
                <a:cs typeface="Times New Roman" panose="02020603050405020304" pitchFamily="18" charset="0"/>
              </a:rPr>
              <a:t>Masegosa</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Gozalvez</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Analytical Models of the Performance of C-V2X Mode 4 Vehicular Communications</a:t>
            </a:r>
            <a:r>
              <a:rPr lang="en-US" altLang="zh-CN" sz="1600" dirty="0">
                <a:latin typeface="Times New Roman" panose="02020603050405020304" pitchFamily="18" charset="0"/>
                <a:cs typeface="Times New Roman" panose="02020603050405020304" pitchFamily="18" charset="0"/>
              </a:rPr>
              <a:t>," in IEEE Transactions on Vehicular Technology, vol. 68, no. 2, pp. 1155-1166, Feb. 2019, </a:t>
            </a:r>
            <a:r>
              <a:rPr lang="en-US" altLang="zh-CN" sz="1600" dirty="0" err="1">
                <a:latin typeface="Times New Roman" panose="02020603050405020304" pitchFamily="18" charset="0"/>
                <a:cs typeface="Times New Roman" panose="02020603050405020304" pitchFamily="18" charset="0"/>
              </a:rPr>
              <a:t>doi</a:t>
            </a:r>
            <a:r>
              <a:rPr lang="en-US" altLang="zh-CN" sz="1600" dirty="0">
                <a:latin typeface="Times New Roman" panose="02020603050405020304" pitchFamily="18" charset="0"/>
                <a:cs typeface="Times New Roman" panose="02020603050405020304" pitchFamily="18" charset="0"/>
              </a:rPr>
              <a:t>: 10.1109/TVT.2018.2888704.</a:t>
            </a:r>
          </a:p>
          <a:p>
            <a:endParaRPr lang="zh-CN" altLang="en-US" sz="16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9F80F2B-B7AF-4DE8-82AB-EB581B427146}"/>
              </a:ext>
            </a:extLst>
          </p:cNvPr>
          <p:cNvSpPr txBox="1"/>
          <p:nvPr/>
        </p:nvSpPr>
        <p:spPr>
          <a:xfrm>
            <a:off x="833386" y="4386579"/>
            <a:ext cx="1210588"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参考文献</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1929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8836188">
            <a:off x="3825303" y="2380525"/>
            <a:ext cx="11056882" cy="7666412"/>
          </a:xfrm>
          <a:prstGeom prst="rect">
            <a:avLst/>
          </a:prstGeom>
        </p:spPr>
      </p:pic>
      <p:grpSp>
        <p:nvGrpSpPr>
          <p:cNvPr id="27" name="组合 26"/>
          <p:cNvGrpSpPr/>
          <p:nvPr/>
        </p:nvGrpSpPr>
        <p:grpSpPr>
          <a:xfrm>
            <a:off x="0" y="2710631"/>
            <a:ext cx="762000" cy="1133236"/>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891524" y="4500798"/>
              <a:ext cx="3362326" cy="453426"/>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2"/>
          <p:cNvSpPr txBox="1"/>
          <p:nvPr/>
        </p:nvSpPr>
        <p:spPr>
          <a:xfrm>
            <a:off x="1386885" y="2629360"/>
            <a:ext cx="4499177" cy="132347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8000" dirty="0">
                <a:solidFill>
                  <a:srgbClr val="3E4150"/>
                </a:solidFill>
              </a:rPr>
              <a:t>感谢聆听</a:t>
            </a:r>
          </a:p>
        </p:txBody>
      </p:sp>
      <p:sp>
        <p:nvSpPr>
          <p:cNvPr id="3" name="灯片编号占位符 2">
            <a:extLst>
              <a:ext uri="{FF2B5EF4-FFF2-40B4-BE49-F238E27FC236}">
                <a16:creationId xmlns:a16="http://schemas.microsoft.com/office/drawing/2014/main" id="{A87095C5-6693-45AE-B938-4074CD7F2E63}"/>
              </a:ext>
            </a:extLst>
          </p:cNvPr>
          <p:cNvSpPr>
            <a:spLocks noGrp="1"/>
          </p:cNvSpPr>
          <p:nvPr>
            <p:ph type="sldNum" sz="quarter" idx="12"/>
          </p:nvPr>
        </p:nvSpPr>
        <p:spPr/>
        <p:txBody>
          <a:bodyPr/>
          <a:lstStyle/>
          <a:p>
            <a:fld id="{21409E81-2A51-4B75-811C-C3E8AA2F715E}" type="slidenum">
              <a:rPr lang="zh-CN" altLang="en-US" smtClean="0"/>
              <a:pPr/>
              <a:t>16</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0" advTm="4000">
        <p:cut/>
      </p:transition>
    </mc:Choice>
    <mc:Fallback xmlns="">
      <p:transition advTm="400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fill="hold"/>
                                        <p:tgtEl>
                                          <p:spTgt spid="4"/>
                                        </p:tgtEl>
                                        <p:attrNameLst>
                                          <p:attrName>ppt_x</p:attrName>
                                        </p:attrNameLst>
                                      </p:cBhvr>
                                      <p:tavLst>
                                        <p:tav tm="0">
                                          <p:val>
                                            <p:strVal val="1+#ppt_w/2"/>
                                          </p:val>
                                        </p:tav>
                                        <p:tav tm="100000">
                                          <p:val>
                                            <p:strVal val="#ppt_x"/>
                                          </p:val>
                                        </p:tav>
                                      </p:tavLst>
                                    </p:anim>
                                    <p:anim calcmode="lin" valueType="num">
                                      <p:cBhvr additive="base">
                                        <p:cTn id="8" dur="6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8"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p:tgtEl>
                                          <p:spTgt spid="27"/>
                                        </p:tgtEl>
                                        <p:attrNameLst>
                                          <p:attrName>ppt_x</p:attrName>
                                        </p:attrNameLst>
                                      </p:cBhvr>
                                      <p:tavLst>
                                        <p:tav tm="0">
                                          <p:val>
                                            <p:strVal val="#ppt_x-#ppt_w*1.125000"/>
                                          </p:val>
                                        </p:tav>
                                        <p:tav tm="100000">
                                          <p:val>
                                            <p:strVal val="#ppt_x"/>
                                          </p:val>
                                        </p:tav>
                                      </p:tavLst>
                                    </p:anim>
                                    <p:animEffect transition="in" filter="wipe(righ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10F2DCA-E081-4533-9569-31166714BEE9}"/>
              </a:ext>
            </a:extLst>
          </p:cNvPr>
          <p:cNvPicPr>
            <a:picLocks noChangeAspect="1"/>
          </p:cNvPicPr>
          <p:nvPr/>
        </p:nvPicPr>
        <p:blipFill>
          <a:blip r:embed="rId2"/>
          <a:stretch>
            <a:fillRect/>
          </a:stretch>
        </p:blipFill>
        <p:spPr>
          <a:xfrm>
            <a:off x="1120" y="0"/>
            <a:ext cx="12189759" cy="6858000"/>
          </a:xfrm>
          <a:prstGeom prst="rect">
            <a:avLst/>
          </a:prstGeom>
        </p:spPr>
      </p:pic>
      <p:sp>
        <p:nvSpPr>
          <p:cNvPr id="2" name="灯片编号占位符 1">
            <a:extLst>
              <a:ext uri="{FF2B5EF4-FFF2-40B4-BE49-F238E27FC236}">
                <a16:creationId xmlns:a16="http://schemas.microsoft.com/office/drawing/2014/main" id="{1C25A4C7-4D67-4990-90B5-3D03824D2FDD}"/>
              </a:ext>
            </a:extLst>
          </p:cNvPr>
          <p:cNvSpPr>
            <a:spLocks noGrp="1"/>
          </p:cNvSpPr>
          <p:nvPr>
            <p:ph type="sldNum" sz="quarter" idx="12"/>
          </p:nvPr>
        </p:nvSpPr>
        <p:spPr/>
        <p:txBody>
          <a:bodyPr/>
          <a:lstStyle/>
          <a:p>
            <a:fld id="{21409E81-2A51-4B75-811C-C3E8AA2F715E}" type="slidenum">
              <a:rPr lang="zh-CN" altLang="en-US" smtClean="0"/>
              <a:pPr/>
              <a:t>17</a:t>
            </a:fld>
            <a:endParaRPr lang="zh-CN" altLang="en-US"/>
          </a:p>
        </p:txBody>
      </p:sp>
    </p:spTree>
    <p:extLst>
      <p:ext uri="{BB962C8B-B14F-4D97-AF65-F5344CB8AC3E}">
        <p14:creationId xmlns:p14="http://schemas.microsoft.com/office/powerpoint/2010/main" val="54608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A09B8A1-132F-4BF3-89E7-333977CF0B5B}"/>
              </a:ext>
            </a:extLst>
          </p:cNvPr>
          <p:cNvPicPr>
            <a:picLocks noChangeAspect="1"/>
          </p:cNvPicPr>
          <p:nvPr/>
        </p:nvPicPr>
        <p:blipFill>
          <a:blip r:embed="rId2"/>
          <a:stretch>
            <a:fillRect/>
          </a:stretch>
        </p:blipFill>
        <p:spPr>
          <a:xfrm>
            <a:off x="31625" y="0"/>
            <a:ext cx="12128749" cy="6858000"/>
          </a:xfrm>
          <a:prstGeom prst="rect">
            <a:avLst/>
          </a:prstGeom>
        </p:spPr>
      </p:pic>
      <p:sp>
        <p:nvSpPr>
          <p:cNvPr id="2" name="灯片编号占位符 1">
            <a:extLst>
              <a:ext uri="{FF2B5EF4-FFF2-40B4-BE49-F238E27FC236}">
                <a16:creationId xmlns:a16="http://schemas.microsoft.com/office/drawing/2014/main" id="{D5CA4420-FE8C-4785-A378-5C335D6941AA}"/>
              </a:ext>
            </a:extLst>
          </p:cNvPr>
          <p:cNvSpPr>
            <a:spLocks noGrp="1"/>
          </p:cNvSpPr>
          <p:nvPr>
            <p:ph type="sldNum" sz="quarter" idx="12"/>
          </p:nvPr>
        </p:nvSpPr>
        <p:spPr/>
        <p:txBody>
          <a:bodyPr/>
          <a:lstStyle/>
          <a:p>
            <a:fld id="{21409E81-2A51-4B75-811C-C3E8AA2F715E}" type="slidenum">
              <a:rPr lang="zh-CN" altLang="en-US" smtClean="0"/>
              <a:pPr/>
              <a:t>18</a:t>
            </a:fld>
            <a:endParaRPr lang="zh-CN" altLang="en-US"/>
          </a:p>
        </p:txBody>
      </p:sp>
    </p:spTree>
    <p:extLst>
      <p:ext uri="{BB962C8B-B14F-4D97-AF65-F5344CB8AC3E}">
        <p14:creationId xmlns:p14="http://schemas.microsoft.com/office/powerpoint/2010/main" val="276376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4F91C35-41EE-4333-B2A2-8AE670AAADFD}"/>
              </a:ext>
            </a:extLst>
          </p:cNvPr>
          <p:cNvPicPr>
            <a:picLocks noChangeAspect="1"/>
          </p:cNvPicPr>
          <p:nvPr/>
        </p:nvPicPr>
        <p:blipFill>
          <a:blip r:embed="rId2"/>
          <a:stretch>
            <a:fillRect/>
          </a:stretch>
        </p:blipFill>
        <p:spPr>
          <a:xfrm>
            <a:off x="3731" y="0"/>
            <a:ext cx="12184537" cy="6858000"/>
          </a:xfrm>
          <a:prstGeom prst="rect">
            <a:avLst/>
          </a:prstGeom>
        </p:spPr>
      </p:pic>
      <p:sp>
        <p:nvSpPr>
          <p:cNvPr id="2" name="灯片编号占位符 1">
            <a:extLst>
              <a:ext uri="{FF2B5EF4-FFF2-40B4-BE49-F238E27FC236}">
                <a16:creationId xmlns:a16="http://schemas.microsoft.com/office/drawing/2014/main" id="{BEEC3237-5BB4-4E68-8D05-42E2F561B5C8}"/>
              </a:ext>
            </a:extLst>
          </p:cNvPr>
          <p:cNvSpPr>
            <a:spLocks noGrp="1"/>
          </p:cNvSpPr>
          <p:nvPr>
            <p:ph type="sldNum" sz="quarter" idx="12"/>
          </p:nvPr>
        </p:nvSpPr>
        <p:spPr/>
        <p:txBody>
          <a:bodyPr/>
          <a:lstStyle/>
          <a:p>
            <a:fld id="{21409E81-2A51-4B75-811C-C3E8AA2F715E}" type="slidenum">
              <a:rPr lang="zh-CN" altLang="en-US" smtClean="0"/>
              <a:pPr/>
              <a:t>19</a:t>
            </a:fld>
            <a:endParaRPr lang="zh-CN" altLang="en-US"/>
          </a:p>
        </p:txBody>
      </p:sp>
    </p:spTree>
    <p:extLst>
      <p:ext uri="{BB962C8B-B14F-4D97-AF65-F5344CB8AC3E}">
        <p14:creationId xmlns:p14="http://schemas.microsoft.com/office/powerpoint/2010/main" val="3961109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07" y="-4474"/>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096725" y="1160212"/>
            <a:ext cx="1943569" cy="654310"/>
            <a:chOff x="7096725" y="1160212"/>
            <a:chExt cx="1943569" cy="654310"/>
          </a:xfrm>
        </p:grpSpPr>
        <p:grpSp>
          <p:nvGrpSpPr>
            <p:cNvPr id="3" name="组合 2"/>
            <p:cNvGrpSpPr/>
            <p:nvPr/>
          </p:nvGrpSpPr>
          <p:grpSpPr>
            <a:xfrm>
              <a:off x="7096725" y="1160212"/>
              <a:ext cx="684290" cy="654310"/>
              <a:chOff x="6130971" y="1234452"/>
              <a:chExt cx="684290" cy="654310"/>
            </a:xfrm>
          </p:grpSpPr>
          <p:sp>
            <p:nvSpPr>
              <p:cNvPr id="4" name="圆角矩形 3"/>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8" name="文本框 17"/>
            <p:cNvSpPr txBox="1"/>
            <p:nvPr/>
          </p:nvSpPr>
          <p:spPr>
            <a:xfrm>
              <a:off x="8240075" y="1228529"/>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背景</a:t>
              </a:r>
            </a:p>
          </p:txBody>
        </p:sp>
      </p:grpSp>
      <p:grpSp>
        <p:nvGrpSpPr>
          <p:cNvPr id="31" name="组合 30"/>
          <p:cNvGrpSpPr/>
          <p:nvPr/>
        </p:nvGrpSpPr>
        <p:grpSpPr>
          <a:xfrm>
            <a:off x="7081735" y="3073252"/>
            <a:ext cx="3189665" cy="654310"/>
            <a:chOff x="7081735" y="3073252"/>
            <a:chExt cx="3189665" cy="654310"/>
          </a:xfrm>
        </p:grpSpPr>
        <p:grpSp>
          <p:nvGrpSpPr>
            <p:cNvPr id="9" name="组合 8"/>
            <p:cNvGrpSpPr/>
            <p:nvPr/>
          </p:nvGrpSpPr>
          <p:grpSpPr>
            <a:xfrm>
              <a:off x="7081735" y="3073252"/>
              <a:ext cx="699280" cy="654310"/>
              <a:chOff x="6115981" y="3147492"/>
              <a:chExt cx="699280" cy="654310"/>
            </a:xfrm>
          </p:grpSpPr>
          <p:sp>
            <p:nvSpPr>
              <p:cNvPr id="10" name="圆角矩形 9"/>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19" name="文本框 18"/>
            <p:cNvSpPr txBox="1"/>
            <p:nvPr/>
          </p:nvSpPr>
          <p:spPr>
            <a:xfrm>
              <a:off x="8240075" y="3184490"/>
              <a:ext cx="203132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理论性能分析</a:t>
              </a:r>
            </a:p>
          </p:txBody>
        </p:sp>
      </p:grpSp>
      <p:grpSp>
        <p:nvGrpSpPr>
          <p:cNvPr id="30" name="组合 29"/>
          <p:cNvGrpSpPr/>
          <p:nvPr/>
        </p:nvGrpSpPr>
        <p:grpSpPr>
          <a:xfrm>
            <a:off x="7081735" y="2106586"/>
            <a:ext cx="4112995" cy="654310"/>
            <a:chOff x="7081735" y="2106586"/>
            <a:chExt cx="4112995" cy="654310"/>
          </a:xfrm>
        </p:grpSpPr>
        <p:grpSp>
          <p:nvGrpSpPr>
            <p:cNvPr id="6" name="组合 5"/>
            <p:cNvGrpSpPr/>
            <p:nvPr/>
          </p:nvGrpSpPr>
          <p:grpSpPr>
            <a:xfrm>
              <a:off x="7081735" y="2106586"/>
              <a:ext cx="699280" cy="654310"/>
              <a:chOff x="6115981" y="2180826"/>
              <a:chExt cx="699280" cy="654310"/>
            </a:xfrm>
          </p:grpSpPr>
          <p:sp>
            <p:nvSpPr>
              <p:cNvPr id="7" name="圆角矩形 6"/>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8240075" y="2215249"/>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基于地理位置的调度</a:t>
              </a:r>
            </a:p>
          </p:txBody>
        </p:sp>
      </p:grpSp>
      <p:grpSp>
        <p:nvGrpSpPr>
          <p:cNvPr id="32" name="组合 31"/>
          <p:cNvGrpSpPr/>
          <p:nvPr/>
        </p:nvGrpSpPr>
        <p:grpSpPr>
          <a:xfrm>
            <a:off x="7081735" y="4052715"/>
            <a:ext cx="2574112" cy="654310"/>
            <a:chOff x="7081735" y="4052715"/>
            <a:chExt cx="2574112" cy="654310"/>
          </a:xfrm>
        </p:grpSpPr>
        <p:grpSp>
          <p:nvGrpSpPr>
            <p:cNvPr id="12" name="组合 11"/>
            <p:cNvGrpSpPr/>
            <p:nvPr/>
          </p:nvGrpSpPr>
          <p:grpSpPr>
            <a:xfrm>
              <a:off x="7081735" y="4052715"/>
              <a:ext cx="699280" cy="654310"/>
              <a:chOff x="6115981" y="4126955"/>
              <a:chExt cx="699280" cy="654310"/>
            </a:xfrm>
          </p:grpSpPr>
          <p:sp>
            <p:nvSpPr>
              <p:cNvPr id="13" name="圆角矩形 12"/>
              <p:cNvSpPr/>
              <p:nvPr/>
            </p:nvSpPr>
            <p:spPr>
              <a:xfrm>
                <a:off x="6175941" y="4141945"/>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115981" y="4126955"/>
                <a:ext cx="601447"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4</a:t>
                </a:r>
                <a:endParaRPr lang="en-US" altLang="zh-CN" sz="2800" dirty="0">
                  <a:solidFill>
                    <a:srgbClr val="C00102"/>
                  </a:solidFill>
                  <a:latin typeface="Impact" panose="020B0806030902050204" pitchFamily="34" charset="0"/>
                </a:endParaRPr>
              </a:p>
            </p:txBody>
          </p:sp>
        </p:grpSp>
        <p:sp>
          <p:nvSpPr>
            <p:cNvPr id="21" name="文本框 20"/>
            <p:cNvSpPr txBox="1"/>
            <p:nvPr/>
          </p:nvSpPr>
          <p:spPr>
            <a:xfrm>
              <a:off x="8240075" y="4125990"/>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仿真结果</a:t>
              </a:r>
            </a:p>
          </p:txBody>
        </p:sp>
      </p:grpSp>
      <p:grpSp>
        <p:nvGrpSpPr>
          <p:cNvPr id="33" name="组合 32"/>
          <p:cNvGrpSpPr/>
          <p:nvPr/>
        </p:nvGrpSpPr>
        <p:grpSpPr>
          <a:xfrm>
            <a:off x="7081735" y="5053044"/>
            <a:ext cx="1958558" cy="646331"/>
            <a:chOff x="7081735" y="5053044"/>
            <a:chExt cx="1958558" cy="646331"/>
          </a:xfrm>
        </p:grpSpPr>
        <p:grpSp>
          <p:nvGrpSpPr>
            <p:cNvPr id="15" name="组合 14"/>
            <p:cNvGrpSpPr/>
            <p:nvPr/>
          </p:nvGrpSpPr>
          <p:grpSpPr>
            <a:xfrm>
              <a:off x="7081735" y="5053044"/>
              <a:ext cx="699280" cy="646331"/>
              <a:chOff x="6115981" y="5127284"/>
              <a:chExt cx="699280" cy="646331"/>
            </a:xfrm>
          </p:grpSpPr>
          <p:sp>
            <p:nvSpPr>
              <p:cNvPr id="16" name="圆角矩形 15"/>
              <p:cNvSpPr/>
              <p:nvPr/>
            </p:nvSpPr>
            <p:spPr>
              <a:xfrm>
                <a:off x="6175941" y="5128419"/>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15981" y="5127284"/>
                <a:ext cx="61908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5</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8240074" y="5118925"/>
              <a:ext cx="800219"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总结</a:t>
              </a:r>
            </a:p>
          </p:txBody>
        </p:sp>
      </p:grpSp>
      <p:grpSp>
        <p:nvGrpSpPr>
          <p:cNvPr id="28" name="组合 27"/>
          <p:cNvGrpSpPr/>
          <p:nvPr/>
        </p:nvGrpSpPr>
        <p:grpSpPr>
          <a:xfrm>
            <a:off x="1884387" y="2286790"/>
            <a:ext cx="2448839" cy="2448839"/>
            <a:chOff x="1840426" y="1937795"/>
            <a:chExt cx="2448839" cy="2448839"/>
          </a:xfrm>
        </p:grpSpPr>
        <p:sp>
          <p:nvSpPr>
            <p:cNvPr id="24" name="椭圆 23"/>
            <p:cNvSpPr/>
            <p:nvPr/>
          </p:nvSpPr>
          <p:spPr>
            <a:xfrm>
              <a:off x="1840426" y="1937795"/>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8"/>
            <p:cNvSpPr>
              <a:spLocks noEditPoints="1"/>
            </p:cNvSpPr>
            <p:nvPr/>
          </p:nvSpPr>
          <p:spPr bwMode="auto">
            <a:xfrm>
              <a:off x="2425852" y="2655020"/>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27" name="矩形 26"/>
          <p:cNvSpPr/>
          <p:nvPr/>
        </p:nvSpPr>
        <p:spPr>
          <a:xfrm>
            <a:off x="2343026" y="4863332"/>
            <a:ext cx="1569660" cy="923330"/>
          </a:xfrm>
          <a:prstGeom prst="rect">
            <a:avLst/>
          </a:prstGeom>
        </p:spPr>
        <p:txBody>
          <a:bodyPr wrap="none">
            <a:spAutoFit/>
          </a:bodyPr>
          <a:lstStyle/>
          <a:p>
            <a:pPr algn="dist">
              <a:defRPr/>
            </a:pPr>
            <a:r>
              <a:rPr lang="zh-CN" altLang="en-US"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520" y="868989"/>
            <a:ext cx="3472651" cy="817834"/>
          </a:xfrm>
          <a:prstGeom prst="rect">
            <a:avLst/>
          </a:prstGeom>
        </p:spPr>
      </p:pic>
      <p:sp>
        <p:nvSpPr>
          <p:cNvPr id="35" name="灯片编号占位符 34">
            <a:extLst>
              <a:ext uri="{FF2B5EF4-FFF2-40B4-BE49-F238E27FC236}">
                <a16:creationId xmlns:a16="http://schemas.microsoft.com/office/drawing/2014/main" id="{D92A2E4B-8A28-4C1B-9E49-AA0CDC9441AB}"/>
              </a:ext>
            </a:extLst>
          </p:cNvPr>
          <p:cNvSpPr>
            <a:spLocks noGrp="1"/>
          </p:cNvSpPr>
          <p:nvPr>
            <p:ph type="sldNum" sz="quarter" idx="12"/>
          </p:nvPr>
        </p:nvSpPr>
        <p:spPr/>
        <p:txBody>
          <a:bodyPr/>
          <a:lstStyle/>
          <a:p>
            <a:fld id="{21409E81-2A51-4B75-811C-C3E8AA2F715E}" type="slidenum">
              <a:rPr lang="zh-CN" altLang="en-US" smtClean="0"/>
              <a:pPr/>
              <a:t>2</a:t>
            </a:fld>
            <a:endParaRPr lang="zh-CN" altLang="en-US"/>
          </a:p>
        </p:txBody>
      </p:sp>
    </p:spTree>
  </p:cSld>
  <p:clrMapOvr>
    <a:masterClrMapping/>
  </p:clrMapOvr>
  <p:transition spd="slow"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300" fill="hold"/>
                                        <p:tgtEl>
                                          <p:spTgt spid="29"/>
                                        </p:tgtEl>
                                        <p:attrNameLst>
                                          <p:attrName>ppt_x</p:attrName>
                                        </p:attrNameLst>
                                      </p:cBhvr>
                                      <p:tavLst>
                                        <p:tav tm="0">
                                          <p:val>
                                            <p:strVal val="0-#ppt_w/2"/>
                                          </p:val>
                                        </p:tav>
                                        <p:tav tm="100000">
                                          <p:val>
                                            <p:strVal val="#ppt_x"/>
                                          </p:val>
                                        </p:tav>
                                      </p:tavLst>
                                    </p:anim>
                                    <p:anim calcmode="lin" valueType="num">
                                      <p:cBhvr additive="base">
                                        <p:cTn id="8" dur="1300" fill="hold"/>
                                        <p:tgtEl>
                                          <p:spTgt spid="29"/>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23" presetClass="entr" presetSubtype="16"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par>
                                <p:cTn id="21" presetID="12" presetClass="entr" presetSubtype="2" fill="hold" nodeType="withEffect">
                                  <p:stCondLst>
                                    <p:cond delay="1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left)">
                                      <p:cBhvr>
                                        <p:cTn id="24" dur="500"/>
                                        <p:tgtEl>
                                          <p:spTgt spid="23"/>
                                        </p:tgtEl>
                                      </p:cBhvr>
                                    </p:animEffect>
                                  </p:childTnLst>
                                </p:cTn>
                              </p:par>
                              <p:par>
                                <p:cTn id="25" presetID="12" presetClass="entr" presetSubtype="2" fill="hold" nodeType="withEffect">
                                  <p:stCondLst>
                                    <p:cond delay="18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left)">
                                      <p:cBhvr>
                                        <p:cTn id="28" dur="500"/>
                                        <p:tgtEl>
                                          <p:spTgt spid="30"/>
                                        </p:tgtEl>
                                      </p:cBhvr>
                                    </p:animEffect>
                                  </p:childTnLst>
                                </p:cTn>
                              </p:par>
                              <p:par>
                                <p:cTn id="29" presetID="12" presetClass="entr" presetSubtype="2" fill="hold" nodeType="withEffect">
                                  <p:stCondLst>
                                    <p:cond delay="22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ppt_x</p:attrName>
                                        </p:attrNameLst>
                                      </p:cBhvr>
                                      <p:tavLst>
                                        <p:tav tm="0">
                                          <p:val>
                                            <p:strVal val="#ppt_x+#ppt_w*1.125000"/>
                                          </p:val>
                                        </p:tav>
                                        <p:tav tm="100000">
                                          <p:val>
                                            <p:strVal val="#ppt_x"/>
                                          </p:val>
                                        </p:tav>
                                      </p:tavLst>
                                    </p:anim>
                                    <p:animEffect transition="in" filter="wipe(left)">
                                      <p:cBhvr>
                                        <p:cTn id="32" dur="500"/>
                                        <p:tgtEl>
                                          <p:spTgt spid="31"/>
                                        </p:tgtEl>
                                      </p:cBhvr>
                                    </p:animEffect>
                                  </p:childTnLst>
                                </p:cTn>
                              </p:par>
                              <p:par>
                                <p:cTn id="33" presetID="12" presetClass="entr" presetSubtype="2" fill="hold" nodeType="withEffect">
                                  <p:stCondLst>
                                    <p:cond delay="270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p:tgtEl>
                                          <p:spTgt spid="32"/>
                                        </p:tgtEl>
                                        <p:attrNameLst>
                                          <p:attrName>ppt_x</p:attrName>
                                        </p:attrNameLst>
                                      </p:cBhvr>
                                      <p:tavLst>
                                        <p:tav tm="0">
                                          <p:val>
                                            <p:strVal val="#ppt_x+#ppt_w*1.125000"/>
                                          </p:val>
                                        </p:tav>
                                        <p:tav tm="100000">
                                          <p:val>
                                            <p:strVal val="#ppt_x"/>
                                          </p:val>
                                        </p:tav>
                                      </p:tavLst>
                                    </p:anim>
                                    <p:animEffect transition="in" filter="wipe(left)">
                                      <p:cBhvr>
                                        <p:cTn id="36" dur="500"/>
                                        <p:tgtEl>
                                          <p:spTgt spid="32"/>
                                        </p:tgtEl>
                                      </p:cBhvr>
                                    </p:animEffect>
                                  </p:childTnLst>
                                </p:cTn>
                              </p:par>
                              <p:par>
                                <p:cTn id="37" presetID="12" presetClass="entr" presetSubtype="2" fill="hold" nodeType="withEffect">
                                  <p:stCondLst>
                                    <p:cond delay="31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p:tgtEl>
                                          <p:spTgt spid="33"/>
                                        </p:tgtEl>
                                        <p:attrNameLst>
                                          <p:attrName>ppt_x</p:attrName>
                                        </p:attrNameLst>
                                      </p:cBhvr>
                                      <p:tavLst>
                                        <p:tav tm="0">
                                          <p:val>
                                            <p:strVal val="#ppt_x+#ppt_w*1.125000"/>
                                          </p:val>
                                        </p:tav>
                                        <p:tav tm="100000">
                                          <p:val>
                                            <p:strVal val="#ppt_x"/>
                                          </p:val>
                                        </p:tav>
                                      </p:tavLst>
                                    </p:anim>
                                    <p:animEffect transition="in" filter="wipe(left)">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5996F7A-7FE5-4720-B8C6-1808FEE5DCAD}"/>
              </a:ext>
            </a:extLst>
          </p:cNvPr>
          <p:cNvPicPr>
            <a:picLocks noChangeAspect="1"/>
          </p:cNvPicPr>
          <p:nvPr/>
        </p:nvPicPr>
        <p:blipFill>
          <a:blip r:embed="rId2"/>
          <a:stretch>
            <a:fillRect/>
          </a:stretch>
        </p:blipFill>
        <p:spPr>
          <a:xfrm>
            <a:off x="21966" y="0"/>
            <a:ext cx="12148068" cy="6858000"/>
          </a:xfrm>
          <a:prstGeom prst="rect">
            <a:avLst/>
          </a:prstGeom>
        </p:spPr>
      </p:pic>
      <p:sp>
        <p:nvSpPr>
          <p:cNvPr id="2" name="灯片编号占位符 1">
            <a:extLst>
              <a:ext uri="{FF2B5EF4-FFF2-40B4-BE49-F238E27FC236}">
                <a16:creationId xmlns:a16="http://schemas.microsoft.com/office/drawing/2014/main" id="{9F1C502B-9F48-4E2C-B6AC-9DAA01AFBB6D}"/>
              </a:ext>
            </a:extLst>
          </p:cNvPr>
          <p:cNvSpPr>
            <a:spLocks noGrp="1"/>
          </p:cNvSpPr>
          <p:nvPr>
            <p:ph type="sldNum" sz="quarter" idx="12"/>
          </p:nvPr>
        </p:nvSpPr>
        <p:spPr/>
        <p:txBody>
          <a:bodyPr/>
          <a:lstStyle/>
          <a:p>
            <a:fld id="{21409E81-2A51-4B75-811C-C3E8AA2F715E}" type="slidenum">
              <a:rPr lang="zh-CN" altLang="en-US" smtClean="0"/>
              <a:pPr/>
              <a:t>20</a:t>
            </a:fld>
            <a:endParaRPr lang="zh-CN" altLang="en-US"/>
          </a:p>
        </p:txBody>
      </p:sp>
    </p:spTree>
    <p:extLst>
      <p:ext uri="{BB962C8B-B14F-4D97-AF65-F5344CB8AC3E}">
        <p14:creationId xmlns:p14="http://schemas.microsoft.com/office/powerpoint/2010/main" val="3461900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496BDD-9AC7-49D0-932D-3D90C2902F6A}"/>
              </a:ext>
            </a:extLst>
          </p:cNvPr>
          <p:cNvPicPr>
            <a:picLocks noChangeAspect="1"/>
          </p:cNvPicPr>
          <p:nvPr/>
        </p:nvPicPr>
        <p:blipFill>
          <a:blip r:embed="rId2"/>
          <a:stretch>
            <a:fillRect/>
          </a:stretch>
        </p:blipFill>
        <p:spPr>
          <a:xfrm>
            <a:off x="7844" y="0"/>
            <a:ext cx="12176312" cy="6858000"/>
          </a:xfrm>
          <a:prstGeom prst="rect">
            <a:avLst/>
          </a:prstGeom>
        </p:spPr>
      </p:pic>
      <p:sp>
        <p:nvSpPr>
          <p:cNvPr id="2" name="灯片编号占位符 1">
            <a:extLst>
              <a:ext uri="{FF2B5EF4-FFF2-40B4-BE49-F238E27FC236}">
                <a16:creationId xmlns:a16="http://schemas.microsoft.com/office/drawing/2014/main" id="{6E6F9189-7903-401A-A1BE-DC19854044CC}"/>
              </a:ext>
            </a:extLst>
          </p:cNvPr>
          <p:cNvSpPr>
            <a:spLocks noGrp="1"/>
          </p:cNvSpPr>
          <p:nvPr>
            <p:ph type="sldNum" sz="quarter" idx="12"/>
          </p:nvPr>
        </p:nvSpPr>
        <p:spPr/>
        <p:txBody>
          <a:bodyPr/>
          <a:lstStyle/>
          <a:p>
            <a:fld id="{21409E81-2A51-4B75-811C-C3E8AA2F715E}" type="slidenum">
              <a:rPr lang="zh-CN" altLang="en-US" smtClean="0"/>
              <a:pPr/>
              <a:t>21</a:t>
            </a:fld>
            <a:endParaRPr lang="zh-CN" altLang="en-US"/>
          </a:p>
        </p:txBody>
      </p:sp>
    </p:spTree>
    <p:extLst>
      <p:ext uri="{BB962C8B-B14F-4D97-AF65-F5344CB8AC3E}">
        <p14:creationId xmlns:p14="http://schemas.microsoft.com/office/powerpoint/2010/main" val="1059574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背景</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3</a:t>
            </a:fld>
            <a:endParaRPr lang="zh-CN" altLang="en-US"/>
          </a:p>
        </p:txBody>
      </p:sp>
      <p:pic>
        <p:nvPicPr>
          <p:cNvPr id="9" name="图片 8">
            <a:extLst>
              <a:ext uri="{FF2B5EF4-FFF2-40B4-BE49-F238E27FC236}">
                <a16:creationId xmlns:a16="http://schemas.microsoft.com/office/drawing/2014/main" id="{EE82CA73-6B6D-4A91-86D9-0270A06B3639}"/>
              </a:ext>
            </a:extLst>
          </p:cNvPr>
          <p:cNvPicPr>
            <a:picLocks noChangeAspect="1"/>
          </p:cNvPicPr>
          <p:nvPr/>
        </p:nvPicPr>
        <p:blipFill rotWithShape="1">
          <a:blip r:embed="rId4"/>
          <a:srcRect l="7488"/>
          <a:stretch/>
        </p:blipFill>
        <p:spPr>
          <a:xfrm>
            <a:off x="6648513" y="1400987"/>
            <a:ext cx="5543487" cy="4669330"/>
          </a:xfrm>
          <a:prstGeom prst="rect">
            <a:avLst/>
          </a:prstGeom>
        </p:spPr>
      </p:pic>
      <p:sp>
        <p:nvSpPr>
          <p:cNvPr id="11" name="文本框 10">
            <a:extLst>
              <a:ext uri="{FF2B5EF4-FFF2-40B4-BE49-F238E27FC236}">
                <a16:creationId xmlns:a16="http://schemas.microsoft.com/office/drawing/2014/main" id="{3043B74E-5906-4FCD-A41A-1FB55E15E927}"/>
              </a:ext>
            </a:extLst>
          </p:cNvPr>
          <p:cNvSpPr txBox="1"/>
          <p:nvPr/>
        </p:nvSpPr>
        <p:spPr>
          <a:xfrm>
            <a:off x="829733" y="1312336"/>
            <a:ext cx="2678938" cy="523220"/>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C-V2X</a:t>
            </a:r>
            <a:r>
              <a:rPr lang="zh-CN" altLang="en-US" sz="2800" dirty="0">
                <a:latin typeface="黑体" panose="02010609060101010101" pitchFamily="49" charset="-122"/>
                <a:ea typeface="黑体" panose="02010609060101010101" pitchFamily="49" charset="-122"/>
                <a:cs typeface="Times New Roman" panose="02020603050405020304" pitchFamily="18" charset="0"/>
              </a:rPr>
              <a:t>通信场景</a:t>
            </a:r>
          </a:p>
        </p:txBody>
      </p:sp>
      <p:sp>
        <p:nvSpPr>
          <p:cNvPr id="12" name="箭头: 右 11">
            <a:extLst>
              <a:ext uri="{FF2B5EF4-FFF2-40B4-BE49-F238E27FC236}">
                <a16:creationId xmlns:a16="http://schemas.microsoft.com/office/drawing/2014/main" id="{EBA4B84E-85EC-4865-98BD-E8396C99A799}"/>
              </a:ext>
            </a:extLst>
          </p:cNvPr>
          <p:cNvSpPr/>
          <p:nvPr/>
        </p:nvSpPr>
        <p:spPr>
          <a:xfrm>
            <a:off x="1902738" y="3808731"/>
            <a:ext cx="474133" cy="3092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552E5CD-3490-4FF3-B29A-4893A28D3616}"/>
              </a:ext>
            </a:extLst>
          </p:cNvPr>
          <p:cNvSpPr txBox="1"/>
          <p:nvPr/>
        </p:nvSpPr>
        <p:spPr>
          <a:xfrm>
            <a:off x="423332" y="3732532"/>
            <a:ext cx="109837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mode 3</a:t>
            </a:r>
            <a:endParaRPr lang="zh-CN" altLang="en-US" sz="2400"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3535C76D-9DAA-4FA0-ADD6-499EA6D0379B}"/>
              </a:ext>
            </a:extLst>
          </p:cNvPr>
          <p:cNvSpPr/>
          <p:nvPr/>
        </p:nvSpPr>
        <p:spPr>
          <a:xfrm>
            <a:off x="423332" y="1349579"/>
            <a:ext cx="177801" cy="448734"/>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DE76C29-35AC-4522-BB8A-B54FAB2EF64F}"/>
              </a:ext>
            </a:extLst>
          </p:cNvPr>
          <p:cNvSpPr txBox="1"/>
          <p:nvPr/>
        </p:nvSpPr>
        <p:spPr>
          <a:xfrm>
            <a:off x="2568671" y="3685682"/>
            <a:ext cx="3570208" cy="461665"/>
          </a:xfrm>
          <a:prstGeom prst="rect">
            <a:avLst/>
          </a:prstGeom>
          <a:noFill/>
        </p:spPr>
        <p:txBody>
          <a:bodyPr wrap="none" rtlCol="0">
            <a:spAutoFit/>
          </a:bodyPr>
          <a:lstStyle/>
          <a:p>
            <a:r>
              <a:rPr lang="zh-CN" altLang="en-US" sz="2400" dirty="0">
                <a:latin typeface="+mn-ea"/>
                <a:cs typeface="Times New Roman" panose="02020603050405020304" pitchFamily="18" charset="0"/>
              </a:rPr>
              <a:t>中心化（需要蜂窝覆盖）</a:t>
            </a:r>
          </a:p>
        </p:txBody>
      </p:sp>
      <p:sp>
        <p:nvSpPr>
          <p:cNvPr id="17" name="文本框 16">
            <a:extLst>
              <a:ext uri="{FF2B5EF4-FFF2-40B4-BE49-F238E27FC236}">
                <a16:creationId xmlns:a16="http://schemas.microsoft.com/office/drawing/2014/main" id="{0FCC598C-7AC3-472C-97F2-F866B0F0081E}"/>
              </a:ext>
            </a:extLst>
          </p:cNvPr>
          <p:cNvSpPr txBox="1"/>
          <p:nvPr/>
        </p:nvSpPr>
        <p:spPr>
          <a:xfrm>
            <a:off x="423331" y="2262999"/>
            <a:ext cx="5909735" cy="830997"/>
          </a:xfrm>
          <a:prstGeom prst="rect">
            <a:avLst/>
          </a:prstGeom>
          <a:noFill/>
        </p:spPr>
        <p:txBody>
          <a:bodyPr wrap="square" rtlCol="0">
            <a:spAutoFit/>
          </a:bodyPr>
          <a:lstStyle/>
          <a:p>
            <a:r>
              <a:rPr lang="en-US" altLang="zh-CN" sz="2400" dirty="0">
                <a:latin typeface="+mn-ea"/>
              </a:rPr>
              <a:t>3GPP</a:t>
            </a:r>
            <a:r>
              <a:rPr lang="zh-CN" altLang="en-US" sz="2400" dirty="0">
                <a:latin typeface="+mn-ea"/>
              </a:rPr>
              <a:t>发布</a:t>
            </a:r>
            <a:r>
              <a:rPr lang="en-US" altLang="zh-CN" sz="2400" dirty="0">
                <a:latin typeface="+mn-ea"/>
              </a:rPr>
              <a:t>Release 14</a:t>
            </a:r>
            <a:r>
              <a:rPr lang="zh-CN" altLang="en-US" sz="2400" dirty="0">
                <a:latin typeface="+mn-ea"/>
              </a:rPr>
              <a:t>标准并开始支持</a:t>
            </a:r>
            <a:r>
              <a:rPr lang="en-US" altLang="zh-CN" sz="2400" dirty="0">
                <a:latin typeface="+mn-ea"/>
              </a:rPr>
              <a:t>C-V2X</a:t>
            </a:r>
            <a:r>
              <a:rPr lang="zh-CN" altLang="en-US" sz="2400" dirty="0">
                <a:latin typeface="+mn-ea"/>
              </a:rPr>
              <a:t>通信，车辆通过</a:t>
            </a:r>
            <a:r>
              <a:rPr lang="en-US" altLang="zh-CN" sz="2400" dirty="0">
                <a:latin typeface="+mn-ea"/>
              </a:rPr>
              <a:t>PC5</a:t>
            </a:r>
            <a:r>
              <a:rPr lang="zh-CN" altLang="en-US" sz="2400" dirty="0">
                <a:latin typeface="+mn-ea"/>
              </a:rPr>
              <a:t>接口实现</a:t>
            </a:r>
            <a:r>
              <a:rPr lang="en-US" altLang="zh-CN" sz="2400" dirty="0">
                <a:latin typeface="+mn-ea"/>
              </a:rPr>
              <a:t>V2V</a:t>
            </a:r>
            <a:r>
              <a:rPr lang="zh-CN" altLang="en-US" sz="2400" dirty="0">
                <a:latin typeface="+mn-ea"/>
              </a:rPr>
              <a:t>通信。</a:t>
            </a:r>
          </a:p>
        </p:txBody>
      </p:sp>
      <p:sp>
        <p:nvSpPr>
          <p:cNvPr id="22" name="箭头: 右 21">
            <a:extLst>
              <a:ext uri="{FF2B5EF4-FFF2-40B4-BE49-F238E27FC236}">
                <a16:creationId xmlns:a16="http://schemas.microsoft.com/office/drawing/2014/main" id="{64BAB688-ECCC-4169-9345-0CA51A7A8EB4}"/>
              </a:ext>
            </a:extLst>
          </p:cNvPr>
          <p:cNvSpPr/>
          <p:nvPr/>
        </p:nvSpPr>
        <p:spPr>
          <a:xfrm>
            <a:off x="1902739" y="5151560"/>
            <a:ext cx="474133" cy="3092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308CBE14-ABD2-404F-A6B6-B0E800CD43F1}"/>
              </a:ext>
            </a:extLst>
          </p:cNvPr>
          <p:cNvSpPr txBox="1"/>
          <p:nvPr/>
        </p:nvSpPr>
        <p:spPr>
          <a:xfrm>
            <a:off x="401105" y="5058430"/>
            <a:ext cx="1098378"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mode 4</a:t>
            </a:r>
            <a:endParaRPr lang="zh-CN" altLang="en-US" sz="24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E7EA1151-B04E-4F7A-80A9-5F943C831A32}"/>
              </a:ext>
            </a:extLst>
          </p:cNvPr>
          <p:cNvSpPr txBox="1"/>
          <p:nvPr/>
        </p:nvSpPr>
        <p:spPr>
          <a:xfrm>
            <a:off x="2568671" y="4810440"/>
            <a:ext cx="4493538" cy="461665"/>
          </a:xfrm>
          <a:prstGeom prst="rect">
            <a:avLst/>
          </a:prstGeom>
          <a:noFill/>
        </p:spPr>
        <p:txBody>
          <a:bodyPr wrap="none" rtlCol="0">
            <a:spAutoFit/>
          </a:bodyPr>
          <a:lstStyle/>
          <a:p>
            <a:r>
              <a:rPr lang="zh-CN" altLang="en-US" sz="2400" dirty="0">
                <a:latin typeface="+mn-ea"/>
                <a:cs typeface="Times New Roman" panose="02020603050405020304" pitchFamily="18" charset="0"/>
              </a:rPr>
              <a:t>去中心化（自主选择通信资源）</a:t>
            </a:r>
          </a:p>
        </p:txBody>
      </p:sp>
      <p:sp>
        <p:nvSpPr>
          <p:cNvPr id="25" name="文本框 24">
            <a:extLst>
              <a:ext uri="{FF2B5EF4-FFF2-40B4-BE49-F238E27FC236}">
                <a16:creationId xmlns:a16="http://schemas.microsoft.com/office/drawing/2014/main" id="{7668873E-419F-4839-ADEE-51E74E1A3E99}"/>
              </a:ext>
            </a:extLst>
          </p:cNvPr>
          <p:cNvSpPr txBox="1"/>
          <p:nvPr/>
        </p:nvSpPr>
        <p:spPr>
          <a:xfrm>
            <a:off x="2568671" y="5399499"/>
            <a:ext cx="4647426" cy="461665"/>
          </a:xfrm>
          <a:prstGeom prst="rect">
            <a:avLst/>
          </a:prstGeom>
          <a:noFill/>
        </p:spPr>
        <p:txBody>
          <a:bodyPr wrap="none" rtlCol="0">
            <a:spAutoFit/>
          </a:bodyPr>
          <a:lstStyle/>
          <a:p>
            <a:r>
              <a:rPr lang="zh-CN" altLang="en-US" sz="2400" dirty="0">
                <a:latin typeface="+mn-ea"/>
                <a:cs typeface="Times New Roman" panose="02020603050405020304" pitchFamily="18" charset="0"/>
              </a:rPr>
              <a:t>基于监听的半持续性调度（</a:t>
            </a:r>
            <a:r>
              <a:rPr lang="en-US" altLang="zh-CN" sz="2400" dirty="0">
                <a:latin typeface="+mn-ea"/>
                <a:cs typeface="Times New Roman" panose="02020603050405020304" pitchFamily="18" charset="0"/>
              </a:rPr>
              <a:t>SPS</a:t>
            </a:r>
            <a:r>
              <a:rPr lang="zh-CN" altLang="en-US" sz="2400" dirty="0">
                <a:latin typeface="+mn-ea"/>
                <a:cs typeface="Times New Roman" panose="02020603050405020304" pitchFamily="18" charset="0"/>
              </a:rPr>
              <a:t>）</a:t>
            </a:r>
          </a:p>
        </p:txBody>
      </p:sp>
    </p:spTree>
    <p:extLst>
      <p:ext uri="{BB962C8B-B14F-4D97-AF65-F5344CB8AC3E}">
        <p14:creationId xmlns:p14="http://schemas.microsoft.com/office/powerpoint/2010/main" val="48005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4</a:t>
            </a:fld>
            <a:endParaRPr lang="zh-CN" altLang="en-US"/>
          </a:p>
        </p:txBody>
      </p:sp>
      <p:pic>
        <p:nvPicPr>
          <p:cNvPr id="5" name="图片 4">
            <a:extLst>
              <a:ext uri="{FF2B5EF4-FFF2-40B4-BE49-F238E27FC236}">
                <a16:creationId xmlns:a16="http://schemas.microsoft.com/office/drawing/2014/main" id="{78AEF596-CCA4-4818-A616-93EEDC7056B5}"/>
              </a:ext>
            </a:extLst>
          </p:cNvPr>
          <p:cNvPicPr>
            <a:picLocks noChangeAspect="1"/>
          </p:cNvPicPr>
          <p:nvPr/>
        </p:nvPicPr>
        <p:blipFill>
          <a:blip r:embed="rId4"/>
          <a:stretch>
            <a:fillRect/>
          </a:stretch>
        </p:blipFill>
        <p:spPr>
          <a:xfrm>
            <a:off x="1784578" y="2450571"/>
            <a:ext cx="3368904" cy="3010958"/>
          </a:xfrm>
          <a:prstGeom prst="rect">
            <a:avLst/>
          </a:prstGeom>
        </p:spPr>
      </p:pic>
      <p:pic>
        <p:nvPicPr>
          <p:cNvPr id="4" name="图片 3">
            <a:extLst>
              <a:ext uri="{FF2B5EF4-FFF2-40B4-BE49-F238E27FC236}">
                <a16:creationId xmlns:a16="http://schemas.microsoft.com/office/drawing/2014/main" id="{973FD252-04C6-4D20-B4A6-040A18BE76FC}"/>
              </a:ext>
            </a:extLst>
          </p:cNvPr>
          <p:cNvPicPr>
            <a:picLocks noChangeAspect="1"/>
          </p:cNvPicPr>
          <p:nvPr/>
        </p:nvPicPr>
        <p:blipFill>
          <a:blip r:embed="rId5"/>
          <a:stretch>
            <a:fillRect/>
          </a:stretch>
        </p:blipFill>
        <p:spPr>
          <a:xfrm>
            <a:off x="6480859" y="1532996"/>
            <a:ext cx="4259482" cy="4360333"/>
          </a:xfrm>
          <a:prstGeom prst="rect">
            <a:avLst/>
          </a:prstGeom>
        </p:spPr>
      </p:pic>
      <p:sp>
        <p:nvSpPr>
          <p:cNvPr id="8" name="文本框 7">
            <a:extLst>
              <a:ext uri="{FF2B5EF4-FFF2-40B4-BE49-F238E27FC236}">
                <a16:creationId xmlns:a16="http://schemas.microsoft.com/office/drawing/2014/main" id="{868E4EE6-4FBD-45C6-B212-42547E4AA7E8}"/>
              </a:ext>
            </a:extLst>
          </p:cNvPr>
          <p:cNvSpPr txBox="1"/>
          <p:nvPr/>
        </p:nvSpPr>
        <p:spPr>
          <a:xfrm>
            <a:off x="677332" y="1396471"/>
            <a:ext cx="668866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劣势：</a:t>
            </a:r>
            <a:r>
              <a:rPr lang="zh-CN" altLang="en-US" sz="2400" dirty="0">
                <a:latin typeface="+mn-ea"/>
              </a:rPr>
              <a:t>隐藏终端问题（</a:t>
            </a:r>
            <a:r>
              <a:rPr lang="en-US" altLang="zh-CN" sz="2400" dirty="0">
                <a:latin typeface="Times New Roman" panose="02020603050405020304" pitchFamily="18" charset="0"/>
                <a:cs typeface="Times New Roman" panose="02020603050405020304" pitchFamily="18" charset="0"/>
              </a:rPr>
              <a:t>hidden terminal problem</a:t>
            </a:r>
            <a:r>
              <a:rPr lang="zh-CN" altLang="en-US" sz="2400" dirty="0">
                <a:latin typeface="Times New Roman" panose="02020603050405020304" pitchFamily="18" charset="0"/>
                <a:cs typeface="Times New Roman" panose="02020603050405020304" pitchFamily="18" charset="0"/>
              </a:rPr>
              <a:t>）</a:t>
            </a:r>
          </a:p>
        </p:txBody>
      </p:sp>
      <p:sp>
        <p:nvSpPr>
          <p:cNvPr id="9" name="文本框 8">
            <a:extLst>
              <a:ext uri="{FF2B5EF4-FFF2-40B4-BE49-F238E27FC236}">
                <a16:creationId xmlns:a16="http://schemas.microsoft.com/office/drawing/2014/main" id="{F31EC3F0-5F41-416F-A8E7-D6244C7D8D08}"/>
              </a:ext>
            </a:extLst>
          </p:cNvPr>
          <p:cNvSpPr txBox="1"/>
          <p:nvPr/>
        </p:nvSpPr>
        <p:spPr>
          <a:xfrm>
            <a:off x="1053117" y="5990279"/>
            <a:ext cx="959469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https://en.wikipedia.org/wiki/Hidden_node_problem</a:t>
            </a:r>
            <a:endParaRPr lang="zh-CN" altLang="en-US" sz="1600"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4B34DBB1-F810-4D6A-87B4-08A75F21245B}"/>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背景</a:t>
            </a:r>
          </a:p>
        </p:txBody>
      </p:sp>
    </p:spTree>
    <p:extLst>
      <p:ext uri="{BB962C8B-B14F-4D97-AF65-F5344CB8AC3E}">
        <p14:creationId xmlns:p14="http://schemas.microsoft.com/office/powerpoint/2010/main" val="129682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基于监听的半持续性调度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5</a:t>
            </a:fld>
            <a:endParaRPr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14396341-A924-4CF3-8B70-2106143A8283}"/>
                  </a:ext>
                </a:extLst>
              </p:cNvPr>
              <p:cNvSpPr txBox="1"/>
              <p:nvPr/>
            </p:nvSpPr>
            <p:spPr>
              <a:xfrm>
                <a:off x="770471" y="1542480"/>
                <a:ext cx="8288868" cy="2400657"/>
              </a:xfrm>
              <a:prstGeom prst="rect">
                <a:avLst/>
              </a:prstGeom>
              <a:noFill/>
            </p:spPr>
            <p:txBody>
              <a:bodyPr wrap="square" rtlCol="0">
                <a:spAutoFit/>
              </a:bodyPr>
              <a:lstStyle/>
              <a:p>
                <a:pPr>
                  <a:spcAft>
                    <a:spcPts val="600"/>
                  </a:spcAft>
                </a:pPr>
                <a:r>
                  <a:rPr lang="zh-CN" altLang="en-US" sz="2000" dirty="0">
                    <a:latin typeface="黑体" panose="02010609060101010101" pitchFamily="49" charset="-122"/>
                    <a:ea typeface="黑体" panose="02010609060101010101" pitchFamily="49" charset="-122"/>
                  </a:rPr>
                  <a:t>步骤一：</a:t>
                </a:r>
                <a:r>
                  <a:rPr lang="zh-CN" altLang="en-US" sz="2000" dirty="0"/>
                  <a:t>选择可以预留的资源（选择窗口）；</a:t>
                </a:r>
                <a:endParaRPr lang="en-US" altLang="zh-CN" sz="2000" dirty="0"/>
              </a:p>
              <a:p>
                <a:r>
                  <a:rPr lang="zh-CN" altLang="en-US" sz="2000" dirty="0">
                    <a:latin typeface="黑体" panose="02010609060101010101" pitchFamily="49" charset="-122"/>
                    <a:ea typeface="黑体" panose="02010609060101010101" pitchFamily="49" charset="-122"/>
                  </a:rPr>
                  <a:t>步骤二：</a:t>
                </a:r>
                <a:r>
                  <a:rPr lang="zh-CN" altLang="en-US" sz="2000" dirty="0"/>
                  <a:t>生成资源列表</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L</m:t>
                        </m:r>
                      </m:e>
                      <m:sub>
                        <m:r>
                          <m:rPr>
                            <m:sty m:val="p"/>
                          </m:rPr>
                          <a:rPr lang="en-US" altLang="zh-CN" sz="2000" i="1">
                            <a:latin typeface="Cambria Math" panose="02040503050406030204" pitchFamily="18" charset="0"/>
                          </a:rPr>
                          <m:t>A</m:t>
                        </m:r>
                      </m:sub>
                    </m:sSub>
                    <m:r>
                      <a:rPr lang="zh-CN" altLang="en-US" sz="2000" i="1">
                        <a:latin typeface="Cambria Math" panose="02040503050406030204" pitchFamily="18" charset="0"/>
                      </a:rPr>
                      <m:t>满足</m:t>
                    </m:r>
                  </m:oMath>
                </a14:m>
                <a:r>
                  <a:rPr lang="zh-CN" altLang="en-US" sz="2000" dirty="0"/>
                  <a:t>以下条件：</a:t>
                </a:r>
                <a:endParaRPr lang="en-US" altLang="zh-CN" sz="2000" dirty="0"/>
              </a:p>
              <a:p>
                <a:r>
                  <a:rPr lang="zh-CN" altLang="en-US" sz="2000" dirty="0"/>
                  <a:t>▪排除</a:t>
                </a:r>
                <a:r>
                  <a:rPr lang="en-US" altLang="zh-CN" sz="2000" dirty="0"/>
                  <a:t>SCI</a:t>
                </a:r>
                <a:r>
                  <a:rPr lang="zh-CN" altLang="en-US" sz="2000" dirty="0"/>
                  <a:t>明确表示其它车辆占用</a:t>
                </a:r>
                <a:endParaRPr lang="en-US" altLang="zh-CN" sz="2000" dirty="0"/>
              </a:p>
              <a:p>
                <a:r>
                  <a:rPr lang="zh-CN" altLang="zh-CN" sz="2000" dirty="0"/>
                  <a:t>▪</a:t>
                </a:r>
                <a:r>
                  <a:rPr lang="zh-CN" altLang="en-US" sz="2000" dirty="0"/>
                  <a:t>排除平均参考信号接收功率（</a:t>
                </a:r>
                <a:r>
                  <a:rPr lang="en-US" altLang="zh-CN" sz="2000" dirty="0" err="1"/>
                  <a:t>RSRP</a:t>
                </a:r>
                <a:r>
                  <a:rPr lang="zh-CN" altLang="en-US" sz="2000" dirty="0"/>
                  <a:t>）高于给定门限</a:t>
                </a:r>
                <a:endParaRPr lang="en-US" altLang="zh-CN" sz="2000" dirty="0"/>
              </a:p>
              <a:p>
                <a:pPr>
                  <a:spcAft>
                    <a:spcPts val="600"/>
                  </a:spcAft>
                </a:pPr>
                <a:r>
                  <a:rPr lang="zh-CN" altLang="en-US" sz="2000" dirty="0"/>
                  <a:t>如果资源列表</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L</m:t>
                        </m:r>
                      </m:e>
                      <m:sub>
                        <m:r>
                          <m:rPr>
                            <m:sty m:val="p"/>
                          </m:rPr>
                          <a:rPr lang="en-US" altLang="zh-CN" sz="2000" i="1">
                            <a:latin typeface="Cambria Math" panose="02040503050406030204" pitchFamily="18" charset="0"/>
                          </a:rPr>
                          <m:t>A</m:t>
                        </m:r>
                      </m:sub>
                    </m:sSub>
                  </m:oMath>
                </a14:m>
                <a:r>
                  <a:rPr lang="zh-CN" altLang="en-US" sz="2000" dirty="0"/>
                  <a:t>小于选择窗口的</a:t>
                </a:r>
                <a:r>
                  <a:rPr lang="en-US" altLang="zh-CN" sz="2000" dirty="0"/>
                  <a:t>20%</a:t>
                </a:r>
                <a:r>
                  <a:rPr lang="zh-CN" altLang="en-US" sz="2000" dirty="0"/>
                  <a:t>，则将功率门限提高</a:t>
                </a:r>
                <a:r>
                  <a:rPr lang="en-US" altLang="zh-CN" sz="2000" dirty="0"/>
                  <a:t>3dB</a:t>
                </a:r>
                <a:r>
                  <a:rPr lang="zh-CN" altLang="en-US" sz="2000" dirty="0"/>
                  <a:t>重复步骤二</a:t>
                </a:r>
                <a:endParaRPr lang="en-US" altLang="zh-CN" sz="2000" dirty="0"/>
              </a:p>
              <a:p>
                <a:r>
                  <a:rPr lang="zh-CN" altLang="en-US" sz="2000" dirty="0">
                    <a:latin typeface="黑体" panose="02010609060101010101" pitchFamily="49" charset="-122"/>
                    <a:ea typeface="黑体" panose="02010609060101010101" pitchFamily="49" charset="-122"/>
                  </a:rPr>
                  <a:t>步骤三：</a:t>
                </a:r>
                <a:r>
                  <a:rPr lang="zh-CN" altLang="en-US" sz="2000" dirty="0"/>
                  <a:t>在资源列表</a:t>
                </a:r>
                <a14:m>
                  <m:oMath xmlns:m="http://schemas.openxmlformats.org/officeDocument/2006/math">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L</m:t>
                        </m:r>
                      </m:e>
                      <m:sub>
                        <m:r>
                          <m:rPr>
                            <m:sty m:val="p"/>
                          </m:rPr>
                          <a:rPr lang="en-US" altLang="zh-CN" sz="2000" i="1">
                            <a:latin typeface="Cambria Math" panose="02040503050406030204" pitchFamily="18" charset="0"/>
                          </a:rPr>
                          <m:t>A</m:t>
                        </m:r>
                      </m:sub>
                    </m:sSub>
                    <m:r>
                      <a:rPr lang="zh-CN" altLang="en-US" sz="2000" i="1">
                        <a:latin typeface="Cambria Math" panose="02040503050406030204" pitchFamily="18" charset="0"/>
                      </a:rPr>
                      <m:t>中</m:t>
                    </m:r>
                  </m:oMath>
                </a14:m>
                <a:r>
                  <a:rPr lang="zh-CN" altLang="en-US" sz="2000" dirty="0"/>
                  <a:t>选择平均接收信号强度指示（</a:t>
                </a:r>
                <a:r>
                  <a:rPr lang="en-US" altLang="zh-CN" sz="2000" dirty="0" err="1"/>
                  <a:t>RSSI</a:t>
                </a:r>
                <a:r>
                  <a:rPr lang="zh-CN" altLang="en-US" sz="2000" dirty="0"/>
                  <a:t>）最低的子信道，生成资源</a:t>
                </a:r>
                <a14:m>
                  <m:oMath xmlns:m="http://schemas.openxmlformats.org/officeDocument/2006/math">
                    <m:r>
                      <a:rPr lang="zh-CN" altLang="en-US" sz="2000" i="1" dirty="0" smtClean="0">
                        <a:latin typeface="Cambria Math" panose="02040503050406030204" pitchFamily="18" charset="0"/>
                      </a:rPr>
                      <m:t>列表</m:t>
                    </m:r>
                    <m:sSub>
                      <m:sSubPr>
                        <m:ctrlPr>
                          <a:rPr lang="en-US" altLang="zh-CN" sz="2000" i="1" smtClean="0">
                            <a:latin typeface="Cambria Math" panose="02040503050406030204" pitchFamily="18" charset="0"/>
                          </a:rPr>
                        </m:ctrlPr>
                      </m:sSubPr>
                      <m:e>
                        <m:r>
                          <m:rPr>
                            <m:sty m:val="p"/>
                          </m:rPr>
                          <a:rPr lang="en-US" altLang="zh-CN" sz="2000" i="1">
                            <a:latin typeface="Cambria Math" panose="02040503050406030204" pitchFamily="18" charset="0"/>
                          </a:rPr>
                          <m:t>L</m:t>
                        </m:r>
                      </m:e>
                      <m:sub>
                        <m:r>
                          <m:rPr>
                            <m:sty m:val="p"/>
                          </m:rPr>
                          <a:rPr lang="en-US" altLang="zh-CN" sz="2000" i="1">
                            <a:latin typeface="Cambria Math" panose="02040503050406030204" pitchFamily="18" charset="0"/>
                          </a:rPr>
                          <m:t>C</m:t>
                        </m:r>
                      </m:sub>
                    </m:sSub>
                  </m:oMath>
                </a14:m>
                <a:r>
                  <a:rPr lang="zh-CN" altLang="en-US" sz="2000" dirty="0"/>
                  <a:t>使得其数量等于选择窗口的</a:t>
                </a:r>
                <a:r>
                  <a:rPr lang="en-US" altLang="zh-CN" sz="2000" dirty="0"/>
                  <a:t>20%</a:t>
                </a:r>
                <a:endParaRPr lang="zh-CN" altLang="en-US" sz="2000" dirty="0"/>
              </a:p>
            </p:txBody>
          </p:sp>
        </mc:Choice>
        <mc:Fallback>
          <p:sp>
            <p:nvSpPr>
              <p:cNvPr id="11" name="文本框 10">
                <a:extLst>
                  <a:ext uri="{FF2B5EF4-FFF2-40B4-BE49-F238E27FC236}">
                    <a16:creationId xmlns:a16="http://schemas.microsoft.com/office/drawing/2014/main" id="{14396341-A924-4CF3-8B70-2106143A8283}"/>
                  </a:ext>
                </a:extLst>
              </p:cNvPr>
              <p:cNvSpPr txBox="1">
                <a:spLocks noRot="1" noChangeAspect="1" noMove="1" noResize="1" noEditPoints="1" noAdjustHandles="1" noChangeArrowheads="1" noChangeShapeType="1" noTextEdit="1"/>
              </p:cNvSpPr>
              <p:nvPr/>
            </p:nvSpPr>
            <p:spPr>
              <a:xfrm>
                <a:off x="770471" y="1542480"/>
                <a:ext cx="8288868" cy="2400657"/>
              </a:xfrm>
              <a:prstGeom prst="rect">
                <a:avLst/>
              </a:prstGeom>
              <a:blipFill>
                <a:blip r:embed="rId4"/>
                <a:stretch>
                  <a:fillRect l="-735" t="-2030" r="-662" b="-380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A5FDC953-8D30-4442-8976-B75C247E674A}"/>
              </a:ext>
            </a:extLst>
          </p:cNvPr>
          <p:cNvSpPr txBox="1"/>
          <p:nvPr/>
        </p:nvSpPr>
        <p:spPr>
          <a:xfrm>
            <a:off x="7096228" y="4700787"/>
            <a:ext cx="4792133" cy="1569660"/>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M. Gonzalez-Martín, M. </a:t>
            </a:r>
            <a:r>
              <a:rPr lang="en-US" altLang="zh-CN" sz="1600" dirty="0" err="1">
                <a:latin typeface="Times New Roman" panose="02020603050405020304" pitchFamily="18" charset="0"/>
                <a:cs typeface="Times New Roman" panose="02020603050405020304" pitchFamily="18" charset="0"/>
              </a:rPr>
              <a:t>Sepulcre</a:t>
            </a:r>
            <a:r>
              <a:rPr lang="en-US" altLang="zh-CN" sz="1600" dirty="0">
                <a:latin typeface="Times New Roman" panose="02020603050405020304" pitchFamily="18" charset="0"/>
                <a:cs typeface="Times New Roman" panose="02020603050405020304" pitchFamily="18" charset="0"/>
              </a:rPr>
              <a:t>, R. Molina-</a:t>
            </a:r>
            <a:r>
              <a:rPr lang="en-US" altLang="zh-CN" sz="1600" dirty="0" err="1">
                <a:latin typeface="Times New Roman" panose="02020603050405020304" pitchFamily="18" charset="0"/>
                <a:cs typeface="Times New Roman" panose="02020603050405020304" pitchFamily="18" charset="0"/>
              </a:rPr>
              <a:t>Masegosa</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Gozalvez</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Analytical Models of the Performance of C-V2X Mode 4 Vehicular Communications</a:t>
            </a:r>
            <a:r>
              <a:rPr lang="en-US" altLang="zh-CN" sz="1600" dirty="0">
                <a:latin typeface="Times New Roman" panose="02020603050405020304" pitchFamily="18" charset="0"/>
                <a:cs typeface="Times New Roman" panose="02020603050405020304" pitchFamily="18" charset="0"/>
              </a:rPr>
              <a:t>," in IEEE Transactions on Vehicular Technology, vol. 68, no. 2, pp. 1155-1166, Feb. 2019, </a:t>
            </a:r>
            <a:r>
              <a:rPr lang="en-US" altLang="zh-CN" sz="1600" dirty="0" err="1">
                <a:latin typeface="Times New Roman" panose="02020603050405020304" pitchFamily="18" charset="0"/>
                <a:cs typeface="Times New Roman" panose="02020603050405020304" pitchFamily="18" charset="0"/>
              </a:rPr>
              <a:t>doi</a:t>
            </a:r>
            <a:r>
              <a:rPr lang="en-US" altLang="zh-CN" sz="1600" dirty="0">
                <a:latin typeface="Times New Roman" panose="02020603050405020304" pitchFamily="18" charset="0"/>
                <a:cs typeface="Times New Roman" panose="02020603050405020304" pitchFamily="18" charset="0"/>
              </a:rPr>
              <a:t>: 10.1109/TVT.2018.2888704.</a:t>
            </a:r>
            <a:endParaRPr lang="zh-CN" altLang="en-US" sz="16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741CD3B9-F832-4C0C-A47C-1C402AF2A823}"/>
              </a:ext>
            </a:extLst>
          </p:cNvPr>
          <p:cNvSpPr/>
          <p:nvPr/>
        </p:nvSpPr>
        <p:spPr>
          <a:xfrm>
            <a:off x="762001" y="1098778"/>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AAC3839-9A2F-4410-838C-798A97AD460C}"/>
              </a:ext>
            </a:extLst>
          </p:cNvPr>
          <p:cNvSpPr txBox="1"/>
          <p:nvPr/>
        </p:nvSpPr>
        <p:spPr>
          <a:xfrm>
            <a:off x="947105" y="1098778"/>
            <a:ext cx="4031873"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基于监听的半持续性调度算法步骤</a:t>
            </a:r>
            <a:endParaRPr lang="en-US" altLang="zh-CN" sz="2000" dirty="0">
              <a:latin typeface="黑体" panose="02010609060101010101" pitchFamily="49" charset="-122"/>
              <a:ea typeface="黑体" panose="02010609060101010101" pitchFamily="49" charset="-122"/>
            </a:endParaRPr>
          </a:p>
        </p:txBody>
      </p:sp>
      <p:pic>
        <p:nvPicPr>
          <p:cNvPr id="16" name="图片 15">
            <a:extLst>
              <a:ext uri="{FF2B5EF4-FFF2-40B4-BE49-F238E27FC236}">
                <a16:creationId xmlns:a16="http://schemas.microsoft.com/office/drawing/2014/main" id="{A8E5D40D-B7E6-4B82-8EE8-B49D61B5D335}"/>
              </a:ext>
            </a:extLst>
          </p:cNvPr>
          <p:cNvPicPr>
            <a:picLocks noChangeAspect="1"/>
          </p:cNvPicPr>
          <p:nvPr/>
        </p:nvPicPr>
        <p:blipFill rotWithShape="1">
          <a:blip r:embed="rId5"/>
          <a:srcRect t="6185"/>
          <a:stretch/>
        </p:blipFill>
        <p:spPr>
          <a:xfrm>
            <a:off x="652642" y="3943137"/>
            <a:ext cx="6324586" cy="2901745"/>
          </a:xfrm>
          <a:prstGeom prst="rect">
            <a:avLst/>
          </a:prstGeom>
        </p:spPr>
      </p:pic>
    </p:spTree>
    <p:extLst>
      <p:ext uri="{BB962C8B-B14F-4D97-AF65-F5344CB8AC3E}">
        <p14:creationId xmlns:p14="http://schemas.microsoft.com/office/powerpoint/2010/main" val="2990969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基于地理位置的调度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6</a:t>
            </a:fld>
            <a:endParaRPr lang="zh-CN" altLang="en-US"/>
          </a:p>
        </p:txBody>
      </p:sp>
      <p:pic>
        <p:nvPicPr>
          <p:cNvPr id="6" name="图片 5">
            <a:extLst>
              <a:ext uri="{FF2B5EF4-FFF2-40B4-BE49-F238E27FC236}">
                <a16:creationId xmlns:a16="http://schemas.microsoft.com/office/drawing/2014/main" id="{0B77C9D4-3294-4405-8205-9E3E1960831E}"/>
              </a:ext>
            </a:extLst>
          </p:cNvPr>
          <p:cNvPicPr>
            <a:picLocks noChangeAspect="1"/>
          </p:cNvPicPr>
          <p:nvPr/>
        </p:nvPicPr>
        <p:blipFill>
          <a:blip r:embed="rId4"/>
          <a:stretch>
            <a:fillRect/>
          </a:stretch>
        </p:blipFill>
        <p:spPr>
          <a:xfrm>
            <a:off x="406475" y="3475539"/>
            <a:ext cx="7670800" cy="2880811"/>
          </a:xfrm>
          <a:prstGeom prst="rect">
            <a:avLst/>
          </a:prstGeom>
        </p:spPr>
      </p:pic>
      <p:pic>
        <p:nvPicPr>
          <p:cNvPr id="10" name="图片 9">
            <a:extLst>
              <a:ext uri="{FF2B5EF4-FFF2-40B4-BE49-F238E27FC236}">
                <a16:creationId xmlns:a16="http://schemas.microsoft.com/office/drawing/2014/main" id="{D43D5D0E-04E3-41B6-81A3-60D0714E519D}"/>
              </a:ext>
            </a:extLst>
          </p:cNvPr>
          <p:cNvPicPr>
            <a:picLocks noChangeAspect="1"/>
          </p:cNvPicPr>
          <p:nvPr/>
        </p:nvPicPr>
        <p:blipFill rotWithShape="1">
          <a:blip r:embed="rId5"/>
          <a:srcRect r="34831"/>
          <a:stretch/>
        </p:blipFill>
        <p:spPr>
          <a:xfrm>
            <a:off x="8394700" y="4614239"/>
            <a:ext cx="3374122" cy="808988"/>
          </a:xfrm>
          <a:prstGeom prst="rect">
            <a:avLst/>
          </a:prstGeom>
        </p:spPr>
      </p:pic>
      <p:sp>
        <p:nvSpPr>
          <p:cNvPr id="11" name="箭头: 上 10">
            <a:extLst>
              <a:ext uri="{FF2B5EF4-FFF2-40B4-BE49-F238E27FC236}">
                <a16:creationId xmlns:a16="http://schemas.microsoft.com/office/drawing/2014/main" id="{853BD8E0-91ED-44F5-9BEE-571ED0627A62}"/>
              </a:ext>
            </a:extLst>
          </p:cNvPr>
          <p:cNvSpPr/>
          <p:nvPr/>
        </p:nvSpPr>
        <p:spPr>
          <a:xfrm>
            <a:off x="9209620" y="5263255"/>
            <a:ext cx="152400" cy="28093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箭头: 上 13">
            <a:extLst>
              <a:ext uri="{FF2B5EF4-FFF2-40B4-BE49-F238E27FC236}">
                <a16:creationId xmlns:a16="http://schemas.microsoft.com/office/drawing/2014/main" id="{BFC9EF6F-E3DA-45D5-B89F-F4E66414E303}"/>
              </a:ext>
            </a:extLst>
          </p:cNvPr>
          <p:cNvSpPr/>
          <p:nvPr/>
        </p:nvSpPr>
        <p:spPr>
          <a:xfrm flipV="1">
            <a:off x="9757833" y="4477242"/>
            <a:ext cx="152400" cy="28093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8A620BC-FD2A-47D2-86BD-EEFB70B9F275}"/>
              </a:ext>
            </a:extLst>
          </p:cNvPr>
          <p:cNvSpPr txBox="1"/>
          <p:nvPr/>
        </p:nvSpPr>
        <p:spPr>
          <a:xfrm>
            <a:off x="516469" y="1821882"/>
            <a:ext cx="10210797" cy="1323439"/>
          </a:xfrm>
          <a:prstGeom prst="rect">
            <a:avLst/>
          </a:prstGeom>
          <a:noFill/>
        </p:spPr>
        <p:txBody>
          <a:bodyPr wrap="square" rtlCol="0">
            <a:spAutoFit/>
          </a:bodyPr>
          <a:lstStyle/>
          <a:p>
            <a:r>
              <a:rPr lang="zh-CN" altLang="en-US" sz="2000" dirty="0"/>
              <a:t>▪所有车辆评估相邻车辆的位置，合作感知信息（</a:t>
            </a:r>
            <a:r>
              <a:rPr lang="en-US" altLang="zh-CN" sz="2000" dirty="0"/>
              <a:t>cooperative awareness message</a:t>
            </a:r>
            <a:r>
              <a:rPr lang="zh-CN" altLang="en-US" sz="2000" dirty="0"/>
              <a:t>，</a:t>
            </a:r>
            <a:r>
              <a:rPr lang="en-US" altLang="zh-CN" sz="2000" dirty="0"/>
              <a:t>CAM</a:t>
            </a:r>
            <a:r>
              <a:rPr lang="zh-CN" altLang="en-US" sz="2000" dirty="0"/>
              <a:t>）</a:t>
            </a:r>
            <a:endParaRPr lang="en-US" altLang="zh-CN" sz="2000" dirty="0"/>
          </a:p>
          <a:p>
            <a:r>
              <a:rPr lang="zh-CN" altLang="zh-CN" sz="2000" dirty="0"/>
              <a:t>▪</a:t>
            </a:r>
            <a:r>
              <a:rPr lang="zh-CN" altLang="en-US" sz="2000" dirty="0"/>
              <a:t>每辆车利用地理位置信息建立虚拟队列，并用</a:t>
            </a:r>
            <a:r>
              <a:rPr lang="en-US" altLang="zh-CN" sz="2000" dirty="0" err="1"/>
              <a:t>PosIndex</a:t>
            </a:r>
            <a:r>
              <a:rPr lang="zh-CN" altLang="en-US" sz="2000" dirty="0"/>
              <a:t>标识</a:t>
            </a:r>
            <a:endParaRPr lang="en-US" altLang="zh-CN" sz="2000" dirty="0"/>
          </a:p>
          <a:p>
            <a:r>
              <a:rPr lang="zh-CN" altLang="zh-CN" sz="2000" dirty="0"/>
              <a:t>▪</a:t>
            </a:r>
            <a:r>
              <a:rPr lang="zh-CN" altLang="en-US" sz="2000" dirty="0"/>
              <a:t>如果车辆监听到前面车辆的</a:t>
            </a:r>
            <a:r>
              <a:rPr lang="en-US" altLang="zh-CN" sz="2000" dirty="0" err="1"/>
              <a:t>PosIndex</a:t>
            </a:r>
            <a:r>
              <a:rPr lang="zh-CN" altLang="en-US" sz="2000" dirty="0"/>
              <a:t>为</a:t>
            </a:r>
            <a:r>
              <a:rPr lang="en-US" altLang="zh-CN" sz="2000" dirty="0"/>
              <a:t>X</a:t>
            </a:r>
            <a:r>
              <a:rPr lang="zh-CN" altLang="en-US" sz="2000" dirty="0"/>
              <a:t>，则更改</a:t>
            </a:r>
            <a:r>
              <a:rPr lang="en-US" altLang="zh-CN" sz="2000" dirty="0" err="1"/>
              <a:t>PosIndex</a:t>
            </a:r>
            <a:r>
              <a:rPr lang="zh-CN" altLang="en-US" sz="2000" dirty="0"/>
              <a:t>索引为</a:t>
            </a:r>
            <a:r>
              <a:rPr lang="en-US" altLang="zh-CN" sz="2000" dirty="0"/>
              <a:t>X+1</a:t>
            </a:r>
            <a:r>
              <a:rPr lang="zh-CN" altLang="en-US" sz="2000" dirty="0"/>
              <a:t>，否则保持不变</a:t>
            </a:r>
            <a:endParaRPr lang="en-US" altLang="zh-CN" sz="2000" dirty="0"/>
          </a:p>
          <a:p>
            <a:r>
              <a:rPr lang="zh-CN" altLang="zh-CN" sz="2000" dirty="0"/>
              <a:t>▪</a:t>
            </a:r>
            <a:r>
              <a:rPr lang="zh-CN" altLang="en-US" sz="2000" dirty="0"/>
              <a:t>车辆基于</a:t>
            </a:r>
            <a:r>
              <a:rPr lang="en-US" altLang="zh-CN" sz="2000" dirty="0" err="1"/>
              <a:t>PosIndex</a:t>
            </a:r>
            <a:r>
              <a:rPr lang="zh-CN" altLang="en-US" sz="2000" dirty="0"/>
              <a:t>索引选择子信道进行传输</a:t>
            </a:r>
            <a:endParaRPr lang="en-US" altLang="zh-CN" sz="2000" dirty="0"/>
          </a:p>
        </p:txBody>
      </p:sp>
      <p:sp>
        <p:nvSpPr>
          <p:cNvPr id="16" name="矩形 15">
            <a:extLst>
              <a:ext uri="{FF2B5EF4-FFF2-40B4-BE49-F238E27FC236}">
                <a16:creationId xmlns:a16="http://schemas.microsoft.com/office/drawing/2014/main" id="{178B39C6-765F-48EA-AE17-EC09F5045324}"/>
              </a:ext>
            </a:extLst>
          </p:cNvPr>
          <p:cNvSpPr/>
          <p:nvPr/>
        </p:nvSpPr>
        <p:spPr>
          <a:xfrm>
            <a:off x="508000" y="1174981"/>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4959284-4146-4518-9223-F8714576E9A3}"/>
              </a:ext>
            </a:extLst>
          </p:cNvPr>
          <p:cNvSpPr txBox="1"/>
          <p:nvPr/>
        </p:nvSpPr>
        <p:spPr>
          <a:xfrm>
            <a:off x="693104" y="1174981"/>
            <a:ext cx="2492990"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基于地理位置的调度</a:t>
            </a:r>
            <a:endParaRPr lang="en-US" altLang="zh-CN" sz="2000"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8406E655-913A-4103-87AF-F6A899D0CCC0}"/>
              </a:ext>
            </a:extLst>
          </p:cNvPr>
          <p:cNvSpPr txBox="1"/>
          <p:nvPr/>
        </p:nvSpPr>
        <p:spPr>
          <a:xfrm>
            <a:off x="8783831" y="5628282"/>
            <a:ext cx="1268296"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1ms</a:t>
            </a:r>
            <a:r>
              <a:rPr lang="zh-CN" altLang="en-US" dirty="0">
                <a:latin typeface="黑体" panose="02010609060101010101" pitchFamily="49" charset="-122"/>
                <a:ea typeface="黑体" panose="02010609060101010101" pitchFamily="49" charset="-122"/>
              </a:rPr>
              <a:t>子帧数</a:t>
            </a:r>
          </a:p>
        </p:txBody>
      </p:sp>
      <p:sp>
        <p:nvSpPr>
          <p:cNvPr id="20" name="文本框 19">
            <a:extLst>
              <a:ext uri="{FF2B5EF4-FFF2-40B4-BE49-F238E27FC236}">
                <a16:creationId xmlns:a16="http://schemas.microsoft.com/office/drawing/2014/main" id="{F69A7B43-F72B-42B5-A04B-14F7EE3A8B70}"/>
              </a:ext>
            </a:extLst>
          </p:cNvPr>
          <p:cNvSpPr txBox="1"/>
          <p:nvPr/>
        </p:nvSpPr>
        <p:spPr>
          <a:xfrm>
            <a:off x="8581817" y="4055611"/>
            <a:ext cx="2608406"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1ms</a:t>
            </a:r>
            <a:r>
              <a:rPr lang="zh-CN" altLang="en-US" dirty="0">
                <a:latin typeface="黑体" panose="02010609060101010101" pitchFamily="49" charset="-122"/>
                <a:ea typeface="黑体" panose="02010609060101010101" pitchFamily="49" charset="-122"/>
              </a:rPr>
              <a:t>子帧对应的子信道数</a:t>
            </a:r>
          </a:p>
        </p:txBody>
      </p:sp>
    </p:spTree>
    <p:extLst>
      <p:ext uri="{BB962C8B-B14F-4D97-AF65-F5344CB8AC3E}">
        <p14:creationId xmlns:p14="http://schemas.microsoft.com/office/powerpoint/2010/main" val="386297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基于地理位置的调度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7</a:t>
            </a:fld>
            <a:endParaRPr lang="zh-CN" altLang="en-US"/>
          </a:p>
        </p:txBody>
      </p:sp>
      <p:sp>
        <p:nvSpPr>
          <p:cNvPr id="16" name="矩形 15">
            <a:extLst>
              <a:ext uri="{FF2B5EF4-FFF2-40B4-BE49-F238E27FC236}">
                <a16:creationId xmlns:a16="http://schemas.microsoft.com/office/drawing/2014/main" id="{178B39C6-765F-48EA-AE17-EC09F5045324}"/>
              </a:ext>
            </a:extLst>
          </p:cNvPr>
          <p:cNvSpPr/>
          <p:nvPr/>
        </p:nvSpPr>
        <p:spPr>
          <a:xfrm>
            <a:off x="508000" y="1174981"/>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4959284-4146-4518-9223-F8714576E9A3}"/>
              </a:ext>
            </a:extLst>
          </p:cNvPr>
          <p:cNvSpPr txBox="1"/>
          <p:nvPr/>
        </p:nvSpPr>
        <p:spPr>
          <a:xfrm>
            <a:off x="693104" y="1174981"/>
            <a:ext cx="4544834"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基于地理位置的调度</a:t>
            </a:r>
            <a:r>
              <a:rPr lang="en-US" altLang="zh-CN"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PosIndex</a:t>
            </a:r>
            <a:r>
              <a:rPr lang="zh-CN" altLang="en-US" sz="2000" dirty="0">
                <a:latin typeface="黑体" panose="02010609060101010101" pitchFamily="49" charset="-122"/>
                <a:ea typeface="黑体" panose="02010609060101010101" pitchFamily="49" charset="-122"/>
              </a:rPr>
              <a:t>标识</a:t>
            </a:r>
            <a:endParaRPr lang="en-US" altLang="zh-CN"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464CF048-08C4-4E9C-91E0-E10F7F32A969}"/>
              </a:ext>
            </a:extLst>
          </p:cNvPr>
          <p:cNvPicPr>
            <a:picLocks noChangeAspect="1"/>
          </p:cNvPicPr>
          <p:nvPr/>
        </p:nvPicPr>
        <p:blipFill>
          <a:blip r:embed="rId4"/>
          <a:stretch>
            <a:fillRect/>
          </a:stretch>
        </p:blipFill>
        <p:spPr>
          <a:xfrm>
            <a:off x="5744230" y="1602922"/>
            <a:ext cx="5957251" cy="1887917"/>
          </a:xfrm>
          <a:prstGeom prst="rect">
            <a:avLst/>
          </a:prstGeom>
        </p:spPr>
      </p:pic>
      <p:pic>
        <p:nvPicPr>
          <p:cNvPr id="7" name="图片 6">
            <a:extLst>
              <a:ext uri="{FF2B5EF4-FFF2-40B4-BE49-F238E27FC236}">
                <a16:creationId xmlns:a16="http://schemas.microsoft.com/office/drawing/2014/main" id="{DD713317-CFAA-478E-887A-8A25C939A179}"/>
              </a:ext>
            </a:extLst>
          </p:cNvPr>
          <p:cNvPicPr>
            <a:picLocks noChangeAspect="1"/>
          </p:cNvPicPr>
          <p:nvPr/>
        </p:nvPicPr>
        <p:blipFill>
          <a:blip r:embed="rId5"/>
          <a:stretch>
            <a:fillRect/>
          </a:stretch>
        </p:blipFill>
        <p:spPr>
          <a:xfrm>
            <a:off x="0" y="4460196"/>
            <a:ext cx="6125080" cy="1874694"/>
          </a:xfrm>
          <a:prstGeom prst="rect">
            <a:avLst/>
          </a:prstGeom>
        </p:spPr>
      </p:pic>
      <p:pic>
        <p:nvPicPr>
          <p:cNvPr id="9" name="图片 8">
            <a:extLst>
              <a:ext uri="{FF2B5EF4-FFF2-40B4-BE49-F238E27FC236}">
                <a16:creationId xmlns:a16="http://schemas.microsoft.com/office/drawing/2014/main" id="{8B20F31C-BDC0-4BAA-87E9-BD08EF4F0506}"/>
              </a:ext>
            </a:extLst>
          </p:cNvPr>
          <p:cNvPicPr>
            <a:picLocks noChangeAspect="1"/>
          </p:cNvPicPr>
          <p:nvPr/>
        </p:nvPicPr>
        <p:blipFill>
          <a:blip r:embed="rId6"/>
          <a:stretch>
            <a:fillRect/>
          </a:stretch>
        </p:blipFill>
        <p:spPr>
          <a:xfrm>
            <a:off x="6047612" y="4089118"/>
            <a:ext cx="5752548" cy="833128"/>
          </a:xfrm>
          <a:prstGeom prst="rect">
            <a:avLst/>
          </a:prstGeom>
        </p:spPr>
      </p:pic>
      <p:sp>
        <p:nvSpPr>
          <p:cNvPr id="21" name="箭头: 上 20">
            <a:extLst>
              <a:ext uri="{FF2B5EF4-FFF2-40B4-BE49-F238E27FC236}">
                <a16:creationId xmlns:a16="http://schemas.microsoft.com/office/drawing/2014/main" id="{8B8AFA61-65C4-4CD2-B240-93C55B3C16AF}"/>
              </a:ext>
            </a:extLst>
          </p:cNvPr>
          <p:cNvSpPr/>
          <p:nvPr/>
        </p:nvSpPr>
        <p:spPr>
          <a:xfrm flipV="1">
            <a:off x="8610600" y="3744533"/>
            <a:ext cx="219887" cy="34550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71DB67D-EA6D-4C61-BA8A-BA9C540C3AC3}"/>
              </a:ext>
            </a:extLst>
          </p:cNvPr>
          <p:cNvSpPr txBox="1"/>
          <p:nvPr/>
        </p:nvSpPr>
        <p:spPr>
          <a:xfrm>
            <a:off x="1831936" y="3271979"/>
            <a:ext cx="697627"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E0C5C69-94C4-4794-865E-8B51F7B1046B}"/>
                  </a:ext>
                </a:extLst>
              </p:cNvPr>
              <p:cNvSpPr txBox="1"/>
              <p:nvPr/>
            </p:nvSpPr>
            <p:spPr>
              <a:xfrm>
                <a:off x="2752995" y="3344423"/>
                <a:ext cx="49231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i="1" dirty="0">
                              <a:latin typeface="Cambria Math" panose="02040503050406030204" pitchFamily="18" charset="0"/>
                              <a:cs typeface="Times New Roman" panose="02020603050405020304" pitchFamily="18" charset="0"/>
                            </a:rPr>
                            <m:t>v</m:t>
                          </m:r>
                        </m:e>
                        <m:sub>
                          <m:r>
                            <a:rPr lang="en-US" altLang="zh-CN" sz="2000" b="0" i="1" dirty="0" smtClean="0">
                              <a:latin typeface="Cambria Math" panose="02040503050406030204" pitchFamily="18" charset="0"/>
                              <a:cs typeface="Times New Roman" panose="020206030504050203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BE0C5C69-94C4-4794-865E-8B51F7B1046B}"/>
                  </a:ext>
                </a:extLst>
              </p:cNvPr>
              <p:cNvSpPr txBox="1">
                <a:spLocks noRot="1" noChangeAspect="1" noMove="1" noResize="1" noEditPoints="1" noAdjustHandles="1" noChangeArrowheads="1" noChangeShapeType="1" noTextEdit="1"/>
              </p:cNvSpPr>
              <p:nvPr/>
            </p:nvSpPr>
            <p:spPr>
              <a:xfrm>
                <a:off x="2752995" y="3344423"/>
                <a:ext cx="492314" cy="400110"/>
              </a:xfrm>
              <a:prstGeom prst="rect">
                <a:avLst/>
              </a:prstGeom>
              <a:blipFill>
                <a:blip r:embed="rId7"/>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3C78519-58DD-4D22-8FA7-F654606A4629}"/>
                  </a:ext>
                </a:extLst>
              </p:cNvPr>
              <p:cNvSpPr txBox="1"/>
              <p:nvPr/>
            </p:nvSpPr>
            <p:spPr>
              <a:xfrm>
                <a:off x="1490780" y="1969375"/>
                <a:ext cx="60567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m:rPr>
                              <m:sty m:val="p"/>
                            </m:rPr>
                            <a:rPr lang="en-US" altLang="zh-CN" sz="2000" i="1">
                              <a:latin typeface="Cambria Math" panose="02040503050406030204" pitchFamily="18" charset="0"/>
                              <a:cs typeface="Times New Roman" panose="02020603050405020304" pitchFamily="18" charset="0"/>
                            </a:rPr>
                            <m:t>PI</m:t>
                          </m:r>
                        </m:e>
                        <m:sub>
                          <m:r>
                            <m:rPr>
                              <m:sty m:val="p"/>
                            </m:rPr>
                            <a:rPr lang="en-US" altLang="zh-CN" sz="2000" i="1">
                              <a:latin typeface="Cambria Math" panose="02040503050406030204" pitchFamily="18" charset="0"/>
                              <a:cs typeface="Times New Roman" panose="02020603050405020304" pitchFamily="18" charset="0"/>
                            </a:rPr>
                            <m:t>u</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93C78519-58DD-4D22-8FA7-F654606A4629}"/>
                  </a:ext>
                </a:extLst>
              </p:cNvPr>
              <p:cNvSpPr txBox="1">
                <a:spLocks noRot="1" noChangeAspect="1" noMove="1" noResize="1" noEditPoints="1" noAdjustHandles="1" noChangeArrowheads="1" noChangeShapeType="1" noTextEdit="1"/>
              </p:cNvSpPr>
              <p:nvPr/>
            </p:nvSpPr>
            <p:spPr>
              <a:xfrm>
                <a:off x="1490780" y="1969375"/>
                <a:ext cx="605679"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BCC4319-4171-41E0-8C38-DF06EA2DBCA6}"/>
                  </a:ext>
                </a:extLst>
              </p:cNvPr>
              <p:cNvSpPr txBox="1"/>
              <p:nvPr/>
            </p:nvSpPr>
            <p:spPr>
              <a:xfrm>
                <a:off x="1201628" y="3344423"/>
                <a:ext cx="52552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i="1" dirty="0">
                              <a:latin typeface="Cambria Math" panose="02040503050406030204" pitchFamily="18" charset="0"/>
                              <a:cs typeface="Times New Roman" panose="02020603050405020304" pitchFamily="18" charset="0"/>
                            </a:rPr>
                            <m:t>v</m:t>
                          </m:r>
                        </m:e>
                        <m:sub>
                          <m:r>
                            <m:rPr>
                              <m:sty m:val="p"/>
                            </m:rPr>
                            <a:rPr lang="en-US" altLang="zh-CN" sz="2000" i="1" dirty="0">
                              <a:latin typeface="Cambria Math" panose="02040503050406030204" pitchFamily="18" charset="0"/>
                              <a:cs typeface="Times New Roman" panose="02020603050405020304" pitchFamily="18" charset="0"/>
                            </a:rPr>
                            <m:t>U</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2BCC4319-4171-41E0-8C38-DF06EA2DBCA6}"/>
                  </a:ext>
                </a:extLst>
              </p:cNvPr>
              <p:cNvSpPr txBox="1">
                <a:spLocks noRot="1" noChangeAspect="1" noMove="1" noResize="1" noEditPoints="1" noAdjustHandles="1" noChangeArrowheads="1" noChangeShapeType="1" noTextEdit="1"/>
              </p:cNvSpPr>
              <p:nvPr/>
            </p:nvSpPr>
            <p:spPr>
              <a:xfrm>
                <a:off x="1201628" y="3344423"/>
                <a:ext cx="525528" cy="400110"/>
              </a:xfrm>
              <a:prstGeom prst="rect">
                <a:avLst/>
              </a:prstGeom>
              <a:blipFill>
                <a:blip r:embed="rId9"/>
                <a:stretch>
                  <a:fillRect b="-30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F48F9BE-0DEF-407C-AD72-DE34D002A0C0}"/>
                  </a:ext>
                </a:extLst>
              </p:cNvPr>
              <p:cNvSpPr txBox="1"/>
              <p:nvPr/>
            </p:nvSpPr>
            <p:spPr>
              <a:xfrm>
                <a:off x="1604690" y="2691582"/>
                <a:ext cx="5062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i="1" dirty="0">
                              <a:latin typeface="Cambria Math" panose="02040503050406030204" pitchFamily="18" charset="0"/>
                              <a:cs typeface="Times New Roman" panose="02020603050405020304" pitchFamily="18" charset="0"/>
                            </a:rPr>
                            <m:t>v</m:t>
                          </m:r>
                        </m:e>
                        <m:sub>
                          <m:r>
                            <m:rPr>
                              <m:sty m:val="p"/>
                            </m:rPr>
                            <a:rPr lang="en-US" altLang="zh-CN" sz="2000" i="1" dirty="0">
                              <a:latin typeface="Cambria Math" panose="02040503050406030204" pitchFamily="18" charset="0"/>
                              <a:cs typeface="Times New Roman" panose="02020603050405020304" pitchFamily="18" charset="0"/>
                            </a:rPr>
                            <m:t>u</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EF48F9BE-0DEF-407C-AD72-DE34D002A0C0}"/>
                  </a:ext>
                </a:extLst>
              </p:cNvPr>
              <p:cNvSpPr txBox="1">
                <a:spLocks noRot="1" noChangeAspect="1" noMove="1" noResize="1" noEditPoints="1" noAdjustHandles="1" noChangeArrowheads="1" noChangeShapeType="1" noTextEdit="1"/>
              </p:cNvSpPr>
              <p:nvPr/>
            </p:nvSpPr>
            <p:spPr>
              <a:xfrm>
                <a:off x="1604690" y="2691582"/>
                <a:ext cx="506292"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8594A4F-0488-4B9F-9B2C-77271F876E07}"/>
                  </a:ext>
                </a:extLst>
              </p:cNvPr>
              <p:cNvSpPr txBox="1"/>
              <p:nvPr/>
            </p:nvSpPr>
            <p:spPr>
              <a:xfrm>
                <a:off x="2110982" y="2691582"/>
                <a:ext cx="7515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dirty="0" smtClean="0">
                              <a:latin typeface="Cambria Math" panose="02040503050406030204" pitchFamily="18" charset="0"/>
                              <a:cs typeface="Times New Roman" panose="02020603050405020304" pitchFamily="18" charset="0"/>
                            </a:rPr>
                          </m:ctrlPr>
                        </m:sSubPr>
                        <m:e>
                          <m:r>
                            <m:rPr>
                              <m:sty m:val="p"/>
                            </m:rPr>
                            <a:rPr lang="en-US" altLang="zh-CN" sz="2000" i="1" dirty="0">
                              <a:latin typeface="Cambria Math" panose="02040503050406030204" pitchFamily="18" charset="0"/>
                              <a:cs typeface="Times New Roman" panose="02020603050405020304" pitchFamily="18" charset="0"/>
                            </a:rPr>
                            <m:t>v</m:t>
                          </m:r>
                        </m:e>
                        <m:sub>
                          <m:r>
                            <m:rPr>
                              <m:sty m:val="p"/>
                            </m:rPr>
                            <a:rPr lang="en-US" altLang="zh-CN" sz="2000" i="1" dirty="0">
                              <a:latin typeface="Cambria Math" panose="02040503050406030204" pitchFamily="18" charset="0"/>
                              <a:cs typeface="Times New Roman" panose="02020603050405020304" pitchFamily="18" charset="0"/>
                            </a:rPr>
                            <m:t>u</m:t>
                          </m:r>
                          <m:r>
                            <a:rPr lang="en-US" altLang="zh-CN" sz="2000" b="0" i="1" dirty="0" smtClean="0">
                              <a:latin typeface="Cambria Math" panose="02040503050406030204" pitchFamily="18" charset="0"/>
                              <a:cs typeface="Times New Roman" panose="02020603050405020304" pitchFamily="18" charset="0"/>
                            </a:rPr>
                            <m:t>−1</m:t>
                          </m:r>
                        </m:sub>
                      </m:sSub>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08594A4F-0488-4B9F-9B2C-77271F876E07}"/>
                  </a:ext>
                </a:extLst>
              </p:cNvPr>
              <p:cNvSpPr txBox="1">
                <a:spLocks noRot="1" noChangeAspect="1" noMove="1" noResize="1" noEditPoints="1" noAdjustHandles="1" noChangeArrowheads="1" noChangeShapeType="1" noTextEdit="1"/>
              </p:cNvSpPr>
              <p:nvPr/>
            </p:nvSpPr>
            <p:spPr>
              <a:xfrm>
                <a:off x="2110982" y="2691582"/>
                <a:ext cx="751552" cy="400110"/>
              </a:xfrm>
              <a:prstGeom prst="rect">
                <a:avLst/>
              </a:prstGeom>
              <a:blipFill>
                <a:blip r:embed="rId11"/>
                <a:stretch>
                  <a:fillRect b="-1538"/>
                </a:stretch>
              </a:blipFill>
            </p:spPr>
            <p:txBody>
              <a:bodyPr/>
              <a:lstStyle/>
              <a:p>
                <a:r>
                  <a:rPr lang="zh-CN" altLang="en-US">
                    <a:noFill/>
                  </a:rPr>
                  <a:t> </a:t>
                </a:r>
              </a:p>
            </p:txBody>
          </p:sp>
        </mc:Fallback>
      </mc:AlternateContent>
      <p:sp>
        <p:nvSpPr>
          <p:cNvPr id="27" name="箭头: 上 26">
            <a:extLst>
              <a:ext uri="{FF2B5EF4-FFF2-40B4-BE49-F238E27FC236}">
                <a16:creationId xmlns:a16="http://schemas.microsoft.com/office/drawing/2014/main" id="{2A7CB9F3-4B07-4612-9B0D-38E557C025DF}"/>
              </a:ext>
            </a:extLst>
          </p:cNvPr>
          <p:cNvSpPr/>
          <p:nvPr/>
        </p:nvSpPr>
        <p:spPr>
          <a:xfrm>
            <a:off x="1727156" y="2459628"/>
            <a:ext cx="152400" cy="21035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8" name="箭头: 上 27">
            <a:extLst>
              <a:ext uri="{FF2B5EF4-FFF2-40B4-BE49-F238E27FC236}">
                <a16:creationId xmlns:a16="http://schemas.microsoft.com/office/drawing/2014/main" id="{3AD919D0-77EB-4770-9C49-8447F3AEEEC5}"/>
              </a:ext>
            </a:extLst>
          </p:cNvPr>
          <p:cNvSpPr/>
          <p:nvPr/>
        </p:nvSpPr>
        <p:spPr>
          <a:xfrm>
            <a:off x="2386967" y="2467278"/>
            <a:ext cx="152400" cy="21035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3092BEA-C530-4D5D-A0A6-136A01AC34E7}"/>
                  </a:ext>
                </a:extLst>
              </p:cNvPr>
              <p:cNvSpPr txBox="1"/>
              <p:nvPr/>
            </p:nvSpPr>
            <p:spPr>
              <a:xfrm>
                <a:off x="2104926" y="1977025"/>
                <a:ext cx="10547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m:rPr>
                              <m:sty m:val="p"/>
                            </m:rPr>
                            <a:rPr lang="en-US" altLang="zh-CN" sz="2000" i="1">
                              <a:latin typeface="Cambria Math" panose="02040503050406030204" pitchFamily="18" charset="0"/>
                              <a:cs typeface="Times New Roman" panose="02020603050405020304" pitchFamily="18" charset="0"/>
                            </a:rPr>
                            <m:t>PI</m:t>
                          </m:r>
                        </m:e>
                        <m:sub>
                          <m:r>
                            <m:rPr>
                              <m:sty m:val="p"/>
                            </m:rPr>
                            <a:rPr lang="en-US" altLang="zh-CN" sz="2000" i="1">
                              <a:latin typeface="Cambria Math" panose="02040503050406030204" pitchFamily="18" charset="0"/>
                              <a:cs typeface="Times New Roman" panose="02020603050405020304" pitchFamily="18" charset="0"/>
                            </a:rPr>
                            <m:t>u</m:t>
                          </m:r>
                        </m:sub>
                      </m:sSub>
                      <m:r>
                        <a:rPr lang="en-US" altLang="zh-CN" sz="2000" b="0" i="1" smtClean="0">
                          <a:latin typeface="Cambria Math" panose="02040503050406030204" pitchFamily="18" charset="0"/>
                          <a:cs typeface="Times New Roman" panose="02020603050405020304" pitchFamily="18" charset="0"/>
                        </a:rPr>
                        <m:t>+1</m:t>
                      </m:r>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03092BEA-C530-4D5D-A0A6-136A01AC34E7}"/>
                  </a:ext>
                </a:extLst>
              </p:cNvPr>
              <p:cNvSpPr txBox="1">
                <a:spLocks noRot="1" noChangeAspect="1" noMove="1" noResize="1" noEditPoints="1" noAdjustHandles="1" noChangeArrowheads="1" noChangeShapeType="1" noTextEdit="1"/>
              </p:cNvSpPr>
              <p:nvPr/>
            </p:nvSpPr>
            <p:spPr>
              <a:xfrm>
                <a:off x="2104926" y="1977025"/>
                <a:ext cx="1054712" cy="400110"/>
              </a:xfrm>
              <a:prstGeom prst="rect">
                <a:avLst/>
              </a:prstGeom>
              <a:blipFill>
                <a:blip r:embed="rId12"/>
                <a:stretch>
                  <a:fillRect/>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8F0B4A5C-79FC-4F45-97CB-77018A25823A}"/>
              </a:ext>
            </a:extLst>
          </p:cNvPr>
          <p:cNvPicPr>
            <a:picLocks noChangeAspect="1"/>
          </p:cNvPicPr>
          <p:nvPr/>
        </p:nvPicPr>
        <p:blipFill>
          <a:blip r:embed="rId13"/>
          <a:stretch>
            <a:fillRect/>
          </a:stretch>
        </p:blipFill>
        <p:spPr>
          <a:xfrm>
            <a:off x="3702284" y="3447221"/>
            <a:ext cx="609685" cy="285790"/>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A3C4152-C40A-42AA-BB6C-E168D5BC42AD}"/>
                  </a:ext>
                </a:extLst>
              </p:cNvPr>
              <p:cNvSpPr txBox="1"/>
              <p:nvPr/>
            </p:nvSpPr>
            <p:spPr>
              <a:xfrm>
                <a:off x="6688028" y="4968501"/>
                <a:ext cx="388248" cy="6692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cs typeface="Times New Roman" panose="02020603050405020304" pitchFamily="18" charset="0"/>
                            </a:rPr>
                          </m:ctrlPr>
                        </m:fPr>
                        <m:num>
                          <m:r>
                            <m:rPr>
                              <m:sty m:val="p"/>
                            </m:rPr>
                            <a:rPr lang="en-US" altLang="zh-CN" sz="2000" i="1">
                              <a:latin typeface="Cambria Math" panose="02040503050406030204" pitchFamily="18" charset="0"/>
                              <a:cs typeface="Times New Roman" panose="02020603050405020304" pitchFamily="18" charset="0"/>
                            </a:rPr>
                            <m:t>μ</m:t>
                          </m:r>
                        </m:num>
                        <m:den>
                          <m:r>
                            <m:rPr>
                              <m:sty m:val="p"/>
                            </m:rPr>
                            <a:rPr lang="en-US" altLang="zh-CN" sz="2000" i="1">
                              <a:latin typeface="Cambria Math" panose="02040503050406030204" pitchFamily="18" charset="0"/>
                              <a:cs typeface="Times New Roman" panose="02020603050405020304" pitchFamily="18" charset="0"/>
                            </a:rPr>
                            <m:t>η</m:t>
                          </m:r>
                        </m:den>
                      </m:f>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9A3C4152-C40A-42AA-BB6C-E168D5BC42AD}"/>
                  </a:ext>
                </a:extLst>
              </p:cNvPr>
              <p:cNvSpPr txBox="1">
                <a:spLocks noRot="1" noChangeAspect="1" noMove="1" noResize="1" noEditPoints="1" noAdjustHandles="1" noChangeArrowheads="1" noChangeShapeType="1" noTextEdit="1"/>
              </p:cNvSpPr>
              <p:nvPr/>
            </p:nvSpPr>
            <p:spPr>
              <a:xfrm>
                <a:off x="6688028" y="4968501"/>
                <a:ext cx="388248" cy="66928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CA3CA56-8A32-4B30-A654-D6C74472D5FE}"/>
                  </a:ext>
                </a:extLst>
              </p:cNvPr>
              <p:cNvSpPr txBox="1"/>
              <p:nvPr/>
            </p:nvSpPr>
            <p:spPr>
              <a:xfrm>
                <a:off x="6688028" y="5781301"/>
                <a:ext cx="388248" cy="6692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cs typeface="Times New Roman" panose="02020603050405020304" pitchFamily="18" charset="0"/>
                            </a:rPr>
                          </m:ctrlPr>
                        </m:fPr>
                        <m:num>
                          <m:r>
                            <m:rPr>
                              <m:sty m:val="p"/>
                            </m:rPr>
                            <a:rPr lang="en-US" altLang="zh-CN" sz="2000" i="1">
                              <a:latin typeface="Cambria Math" panose="02040503050406030204" pitchFamily="18" charset="0"/>
                              <a:cs typeface="Times New Roman" panose="02020603050405020304" pitchFamily="18" charset="0"/>
                            </a:rPr>
                            <m:t>μ</m:t>
                          </m:r>
                        </m:num>
                        <m:den>
                          <m:r>
                            <m:rPr>
                              <m:sty m:val="p"/>
                            </m:rPr>
                            <a:rPr lang="en-US" altLang="zh-CN" sz="2000" i="1">
                              <a:latin typeface="Cambria Math" panose="02040503050406030204" pitchFamily="18" charset="0"/>
                              <a:cs typeface="Times New Roman" panose="02020603050405020304" pitchFamily="18" charset="0"/>
                            </a:rPr>
                            <m:t>η</m:t>
                          </m:r>
                        </m:den>
                      </m:f>
                    </m:oMath>
                  </m:oMathPara>
                </a14:m>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ACA3CA56-8A32-4B30-A654-D6C74472D5FE}"/>
                  </a:ext>
                </a:extLst>
              </p:cNvPr>
              <p:cNvSpPr txBox="1">
                <a:spLocks noRot="1" noChangeAspect="1" noMove="1" noResize="1" noEditPoints="1" noAdjustHandles="1" noChangeArrowheads="1" noChangeShapeType="1" noTextEdit="1"/>
              </p:cNvSpPr>
              <p:nvPr/>
            </p:nvSpPr>
            <p:spPr>
              <a:xfrm>
                <a:off x="6688028" y="5781301"/>
                <a:ext cx="388248" cy="669286"/>
              </a:xfrm>
              <a:prstGeom prst="rect">
                <a:avLst/>
              </a:prstGeom>
              <a:blipFill>
                <a:blip r:embed="rId15"/>
                <a:stretch>
                  <a:fillRect/>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CA699F4C-C516-4DC3-9D26-EBC723BDA179}"/>
              </a:ext>
            </a:extLst>
          </p:cNvPr>
          <p:cNvSpPr txBox="1"/>
          <p:nvPr/>
        </p:nvSpPr>
        <p:spPr>
          <a:xfrm>
            <a:off x="7181388" y="5103089"/>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大</a:t>
            </a:r>
          </a:p>
        </p:txBody>
      </p:sp>
      <p:sp>
        <p:nvSpPr>
          <p:cNvPr id="35" name="文本框 34">
            <a:extLst>
              <a:ext uri="{FF2B5EF4-FFF2-40B4-BE49-F238E27FC236}">
                <a16:creationId xmlns:a16="http://schemas.microsoft.com/office/drawing/2014/main" id="{B9938EE3-760E-4C02-AC21-F18444F694EE}"/>
              </a:ext>
            </a:extLst>
          </p:cNvPr>
          <p:cNvSpPr txBox="1"/>
          <p:nvPr/>
        </p:nvSpPr>
        <p:spPr>
          <a:xfrm>
            <a:off x="7181719" y="5956240"/>
            <a:ext cx="441146"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小</a:t>
            </a:r>
          </a:p>
        </p:txBody>
      </p:sp>
      <p:sp>
        <p:nvSpPr>
          <p:cNvPr id="36" name="箭头: 右 35">
            <a:extLst>
              <a:ext uri="{FF2B5EF4-FFF2-40B4-BE49-F238E27FC236}">
                <a16:creationId xmlns:a16="http://schemas.microsoft.com/office/drawing/2014/main" id="{690E5EFF-81A7-4098-B61D-081BAC8AC3F3}"/>
              </a:ext>
            </a:extLst>
          </p:cNvPr>
          <p:cNvSpPr/>
          <p:nvPr/>
        </p:nvSpPr>
        <p:spPr>
          <a:xfrm>
            <a:off x="8200342" y="5172364"/>
            <a:ext cx="321733" cy="2615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E2F671D2-F3EB-4105-A50F-E67E8D9C455E}"/>
              </a:ext>
            </a:extLst>
          </p:cNvPr>
          <p:cNvSpPr/>
          <p:nvPr/>
        </p:nvSpPr>
        <p:spPr>
          <a:xfrm>
            <a:off x="8200342" y="6047019"/>
            <a:ext cx="321733" cy="2615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F8E22F2-D9D0-48A2-9625-88C42E4409A4}"/>
              </a:ext>
            </a:extLst>
          </p:cNvPr>
          <p:cNvSpPr txBox="1"/>
          <p:nvPr/>
        </p:nvSpPr>
        <p:spPr>
          <a:xfrm>
            <a:off x="9016350" y="5083012"/>
            <a:ext cx="1723549"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更好的鲁棒性</a:t>
            </a:r>
          </a:p>
        </p:txBody>
      </p:sp>
      <p:sp>
        <p:nvSpPr>
          <p:cNvPr id="39" name="文本框 38">
            <a:extLst>
              <a:ext uri="{FF2B5EF4-FFF2-40B4-BE49-F238E27FC236}">
                <a16:creationId xmlns:a16="http://schemas.microsoft.com/office/drawing/2014/main" id="{0F3BCEAA-8A0D-4F0F-9290-C72488EFEC76}"/>
              </a:ext>
            </a:extLst>
          </p:cNvPr>
          <p:cNvSpPr txBox="1"/>
          <p:nvPr/>
        </p:nvSpPr>
        <p:spPr>
          <a:xfrm>
            <a:off x="9053279" y="5915889"/>
            <a:ext cx="2420856" cy="400110"/>
          </a:xfrm>
          <a:prstGeom prst="rect">
            <a:avLst/>
          </a:prstGeom>
          <a:noFill/>
        </p:spPr>
        <p:txBody>
          <a:bodyPr wrap="none" rtlCol="0">
            <a:spAutoFit/>
          </a:bodyPr>
          <a:lstStyle/>
          <a:p>
            <a:r>
              <a:rPr lang="en-US" altLang="zh-CN" sz="2000" dirty="0" err="1">
                <a:latin typeface="Times New Roman" panose="02020603050405020304" pitchFamily="18" charset="0"/>
                <a:cs typeface="Times New Roman" panose="02020603050405020304" pitchFamily="18" charset="0"/>
              </a:rPr>
              <a:t>PosIndex</a:t>
            </a:r>
            <a:r>
              <a:rPr lang="zh-CN" altLang="en-US" sz="2000" dirty="0">
                <a:latin typeface="Times New Roman" panose="02020603050405020304" pitchFamily="18" charset="0"/>
                <a:cs typeface="Times New Roman" panose="02020603050405020304" pitchFamily="18" charset="0"/>
              </a:rPr>
              <a:t>更新速度快</a:t>
            </a:r>
          </a:p>
        </p:txBody>
      </p:sp>
      <p:sp>
        <p:nvSpPr>
          <p:cNvPr id="40" name="文本框 39">
            <a:extLst>
              <a:ext uri="{FF2B5EF4-FFF2-40B4-BE49-F238E27FC236}">
                <a16:creationId xmlns:a16="http://schemas.microsoft.com/office/drawing/2014/main" id="{EA4C85FE-6206-4EEA-89F2-DD77079295EB}"/>
              </a:ext>
            </a:extLst>
          </p:cNvPr>
          <p:cNvSpPr txBox="1"/>
          <p:nvPr/>
        </p:nvSpPr>
        <p:spPr>
          <a:xfrm>
            <a:off x="1288807" y="3946412"/>
            <a:ext cx="2348720" cy="400110"/>
          </a:xfrm>
          <a:prstGeom prst="rect">
            <a:avLst/>
          </a:prstGeom>
          <a:noFill/>
        </p:spPr>
        <p:txBody>
          <a:bodyPr wrap="none" rtlCol="0">
            <a:spAutoFit/>
          </a:bodyPr>
          <a:lstStyle/>
          <a:p>
            <a:r>
              <a:rPr lang="en-US" altLang="zh-CN" sz="2000" dirty="0" err="1">
                <a:latin typeface="Times New Roman" panose="02020603050405020304" pitchFamily="18" charset="0"/>
                <a:cs typeface="Times New Roman" panose="02020603050405020304" pitchFamily="18" charset="0"/>
              </a:rPr>
              <a:t>PosIndex</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N-1]</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1407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基于地理位置的调度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8</a:t>
            </a:fld>
            <a:endParaRPr lang="zh-CN" altLang="en-US"/>
          </a:p>
        </p:txBody>
      </p:sp>
      <p:pic>
        <p:nvPicPr>
          <p:cNvPr id="6" name="图片 5">
            <a:extLst>
              <a:ext uri="{FF2B5EF4-FFF2-40B4-BE49-F238E27FC236}">
                <a16:creationId xmlns:a16="http://schemas.microsoft.com/office/drawing/2014/main" id="{0B77C9D4-3294-4405-8205-9E3E1960831E}"/>
              </a:ext>
            </a:extLst>
          </p:cNvPr>
          <p:cNvPicPr>
            <a:picLocks noChangeAspect="1"/>
          </p:cNvPicPr>
          <p:nvPr/>
        </p:nvPicPr>
        <p:blipFill rotWithShape="1">
          <a:blip r:embed="rId4"/>
          <a:srcRect t="6140"/>
          <a:stretch/>
        </p:blipFill>
        <p:spPr>
          <a:xfrm>
            <a:off x="364066" y="4332107"/>
            <a:ext cx="7112075" cy="2506988"/>
          </a:xfrm>
          <a:prstGeom prst="rect">
            <a:avLst/>
          </a:prstGeom>
        </p:spPr>
      </p:pic>
      <p:sp>
        <p:nvSpPr>
          <p:cNvPr id="16" name="矩形 15">
            <a:extLst>
              <a:ext uri="{FF2B5EF4-FFF2-40B4-BE49-F238E27FC236}">
                <a16:creationId xmlns:a16="http://schemas.microsoft.com/office/drawing/2014/main" id="{178B39C6-765F-48EA-AE17-EC09F5045324}"/>
              </a:ext>
            </a:extLst>
          </p:cNvPr>
          <p:cNvSpPr/>
          <p:nvPr/>
        </p:nvSpPr>
        <p:spPr>
          <a:xfrm>
            <a:off x="508000" y="1174981"/>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4959284-4146-4518-9223-F8714576E9A3}"/>
              </a:ext>
            </a:extLst>
          </p:cNvPr>
          <p:cNvSpPr txBox="1"/>
          <p:nvPr/>
        </p:nvSpPr>
        <p:spPr>
          <a:xfrm>
            <a:off x="693104" y="1174981"/>
            <a:ext cx="4288353"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基于地理位置的调度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子信道分配</a:t>
            </a:r>
            <a:endParaRPr lang="en-US" altLang="zh-CN" sz="2000" dirty="0">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0019008E-7881-40A3-AA49-D0CA8697ED9B}"/>
              </a:ext>
            </a:extLst>
          </p:cNvPr>
          <p:cNvSpPr txBox="1"/>
          <p:nvPr/>
        </p:nvSpPr>
        <p:spPr>
          <a:xfrm>
            <a:off x="7360040" y="2156516"/>
            <a:ext cx="2076209"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sf(PI)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SF-1]</a:t>
            </a:r>
            <a:endParaRPr lang="zh-CN" altLang="en-US" sz="20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4929223-08EA-4864-9451-15717B90091B}"/>
              </a:ext>
            </a:extLst>
          </p:cNvPr>
          <p:cNvSpPr txBox="1"/>
          <p:nvPr/>
        </p:nvSpPr>
        <p:spPr>
          <a:xfrm>
            <a:off x="7360040" y="3870156"/>
            <a:ext cx="2133918" cy="400110"/>
          </a:xfrm>
          <a:prstGeom prst="rect">
            <a:avLst/>
          </a:prstGeom>
          <a:noFill/>
        </p:spPr>
        <p:txBody>
          <a:bodyPr wrap="none" rtlCol="0">
            <a:spAutoFit/>
          </a:bodyPr>
          <a:lstStyle/>
          <a:p>
            <a:r>
              <a:rPr lang="en-US" altLang="zh-CN" sz="2000" dirty="0" err="1">
                <a:latin typeface="Times New Roman" panose="02020603050405020304" pitchFamily="18" charset="0"/>
                <a:cs typeface="Times New Roman" panose="02020603050405020304" pitchFamily="18" charset="0"/>
              </a:rPr>
              <a:t>sc</a:t>
            </a:r>
            <a:r>
              <a:rPr lang="en-US" altLang="zh-CN" sz="2000" dirty="0">
                <a:latin typeface="Times New Roman" panose="02020603050405020304" pitchFamily="18" charset="0"/>
                <a:cs typeface="Times New Roman" panose="02020603050405020304" pitchFamily="18" charset="0"/>
              </a:rPr>
              <a:t>(PI)</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SC-1]</a:t>
            </a:r>
            <a:endParaRPr lang="zh-CN" altLang="en-US" sz="20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59EFAA8-874C-4C1C-896D-8E70F422E28F}"/>
              </a:ext>
            </a:extLst>
          </p:cNvPr>
          <p:cNvPicPr>
            <a:picLocks noChangeAspect="1"/>
          </p:cNvPicPr>
          <p:nvPr/>
        </p:nvPicPr>
        <p:blipFill>
          <a:blip r:embed="rId5"/>
          <a:stretch>
            <a:fillRect/>
          </a:stretch>
        </p:blipFill>
        <p:spPr>
          <a:xfrm>
            <a:off x="222169" y="2578558"/>
            <a:ext cx="6373405" cy="1776471"/>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CFFBC6F-47C7-428A-85E3-8B85A5DB4F02}"/>
                  </a:ext>
                </a:extLst>
              </p:cNvPr>
              <p:cNvSpPr txBox="1"/>
              <p:nvPr/>
            </p:nvSpPr>
            <p:spPr>
              <a:xfrm>
                <a:off x="7360040" y="2755789"/>
                <a:ext cx="3560270" cy="423770"/>
              </a:xfrm>
              <a:prstGeom prst="rect">
                <a:avLst/>
              </a:prstGeom>
              <a:noFill/>
            </p:spPr>
            <p:txBody>
              <a:bodyPr wrap="none" rtlCol="0">
                <a:spAutoFit/>
              </a:bodyPr>
              <a:lstStyle/>
              <a:p>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𝑁</m:t>
                        </m:r>
                      </m:e>
                      <m:sub>
                        <m:r>
                          <a:rPr lang="en-US" altLang="zh-CN" sz="2000" b="0" i="1" smtClean="0">
                            <a:latin typeface="Cambria Math" panose="02040503050406030204" pitchFamily="18" charset="0"/>
                            <a:cs typeface="Times New Roman" panose="02020603050405020304" pitchFamily="18" charset="0"/>
                          </a:rPr>
                          <m:t>𝑝</m:t>
                        </m:r>
                      </m:sub>
                    </m:sSub>
                    <m:r>
                      <a:rPr lang="zh-CN" altLang="en-US" sz="2000" i="1">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数据包占据的子信道数量</a:t>
                </a:r>
              </a:p>
            </p:txBody>
          </p:sp>
        </mc:Choice>
        <mc:Fallback xmlns="">
          <p:sp>
            <p:nvSpPr>
              <p:cNvPr id="21" name="文本框 20">
                <a:extLst>
                  <a:ext uri="{FF2B5EF4-FFF2-40B4-BE49-F238E27FC236}">
                    <a16:creationId xmlns:a16="http://schemas.microsoft.com/office/drawing/2014/main" id="{ACFFBC6F-47C7-428A-85E3-8B85A5DB4F02}"/>
                  </a:ext>
                </a:extLst>
              </p:cNvPr>
              <p:cNvSpPr txBox="1">
                <a:spLocks noRot="1" noChangeAspect="1" noMove="1" noResize="1" noEditPoints="1" noAdjustHandles="1" noChangeArrowheads="1" noChangeShapeType="1" noTextEdit="1"/>
              </p:cNvSpPr>
              <p:nvPr/>
            </p:nvSpPr>
            <p:spPr>
              <a:xfrm>
                <a:off x="7360040" y="2755789"/>
                <a:ext cx="3560270" cy="423770"/>
              </a:xfrm>
              <a:prstGeom prst="rect">
                <a:avLst/>
              </a:prstGeom>
              <a:blipFill>
                <a:blip r:embed="rId6"/>
                <a:stretch>
                  <a:fillRect t="-11429" r="-1370" b="-14286"/>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62A5EB42-F8B7-4108-A393-029895601EE3}"/>
              </a:ext>
            </a:extLst>
          </p:cNvPr>
          <p:cNvSpPr txBox="1"/>
          <p:nvPr/>
        </p:nvSpPr>
        <p:spPr>
          <a:xfrm>
            <a:off x="364066" y="1791535"/>
            <a:ext cx="3005951" cy="400110"/>
          </a:xfrm>
          <a:prstGeom prst="rect">
            <a:avLst/>
          </a:prstGeom>
          <a:noFill/>
        </p:spPr>
        <p:txBody>
          <a:bodyPr wrap="none" rtlCol="0">
            <a:spAutoFit/>
          </a:bodyPr>
          <a:lstStyle/>
          <a:p>
            <a:r>
              <a:rPr lang="zh-CN" altLang="en-US" sz="2000" dirty="0">
                <a:latin typeface="Times New Roman" panose="02020603050405020304" pitchFamily="18" charset="0"/>
                <a:cs typeface="Times New Roman" panose="02020603050405020304" pitchFamily="18" charset="0"/>
              </a:rPr>
              <a:t>数据包起始子信道位置：</a:t>
            </a:r>
          </a:p>
        </p:txBody>
      </p:sp>
      <p:pic>
        <p:nvPicPr>
          <p:cNvPr id="4" name="图片 3">
            <a:extLst>
              <a:ext uri="{FF2B5EF4-FFF2-40B4-BE49-F238E27FC236}">
                <a16:creationId xmlns:a16="http://schemas.microsoft.com/office/drawing/2014/main" id="{876E4878-3824-45FD-AA2C-96683232BF88}"/>
              </a:ext>
            </a:extLst>
          </p:cNvPr>
          <p:cNvPicPr>
            <a:picLocks noChangeAspect="1"/>
          </p:cNvPicPr>
          <p:nvPr/>
        </p:nvPicPr>
        <p:blipFill>
          <a:blip r:embed="rId7"/>
          <a:stretch>
            <a:fillRect/>
          </a:stretch>
        </p:blipFill>
        <p:spPr>
          <a:xfrm>
            <a:off x="364066" y="2213316"/>
            <a:ext cx="4537048" cy="451102"/>
          </a:xfrm>
          <a:prstGeom prst="rect">
            <a:avLst/>
          </a:prstGeom>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E510F20-776E-4A61-8E86-B935A38C9FE0}"/>
                  </a:ext>
                </a:extLst>
              </p:cNvPr>
              <p:cNvSpPr txBox="1"/>
              <p:nvPr/>
            </p:nvSpPr>
            <p:spPr>
              <a:xfrm>
                <a:off x="7360040" y="3306206"/>
                <a:ext cx="1643527" cy="427425"/>
              </a:xfrm>
              <a:prstGeom prst="rect">
                <a:avLst/>
              </a:prstGeom>
              <a:noFill/>
            </p:spPr>
            <p:txBody>
              <a:bodyPr wrap="none" rtlCol="0">
                <a:spAutoFit/>
              </a:bodyPr>
              <a:lstStyle/>
              <a:p>
                <a14:m>
                  <m:oMath xmlns:m="http://schemas.openxmlformats.org/officeDocument/2006/math">
                    <m:sSub>
                      <m:sSubPr>
                        <m:ctrlPr>
                          <a:rPr lang="en-US" altLang="zh-CN" sz="2000" i="1" smtClean="0">
                            <a:latin typeface="Cambria Math" panose="02040503050406030204" pitchFamily="18" charset="0"/>
                            <a:cs typeface="Times New Roman" panose="02020603050405020304" pitchFamily="18" charset="0"/>
                          </a:rPr>
                        </m:ctrlPr>
                      </m:sSubPr>
                      <m:e>
                        <m:r>
                          <m:rPr>
                            <m:sty m:val="p"/>
                          </m:rPr>
                          <a:rPr lang="en-US" altLang="zh-CN" sz="2000" i="1">
                            <a:latin typeface="Cambria Math" panose="02040503050406030204" pitchFamily="18" charset="0"/>
                            <a:cs typeface="Times New Roman" panose="02020603050405020304" pitchFamily="18" charset="0"/>
                          </a:rPr>
                          <m:t>N</m:t>
                        </m:r>
                      </m:e>
                      <m:sub>
                        <m:r>
                          <m:rPr>
                            <m:sty m:val="p"/>
                          </m:rPr>
                          <a:rPr lang="en-US" altLang="zh-CN" sz="2000" i="1">
                            <a:latin typeface="Cambria Math" panose="02040503050406030204" pitchFamily="18" charset="0"/>
                            <a:cs typeface="Times New Roman" panose="02020603050405020304" pitchFamily="18" charset="0"/>
                          </a:rPr>
                          <m:t>p</m:t>
                        </m:r>
                      </m:sub>
                    </m:sSub>
                    <m:r>
                      <a:rPr lang="zh-CN" altLang="en-US" sz="2000" i="1">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SC]</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7E510F20-776E-4A61-8E86-B935A38C9FE0}"/>
                  </a:ext>
                </a:extLst>
              </p:cNvPr>
              <p:cNvSpPr txBox="1">
                <a:spLocks noRot="1" noChangeAspect="1" noMove="1" noResize="1" noEditPoints="1" noAdjustHandles="1" noChangeArrowheads="1" noChangeShapeType="1" noTextEdit="1"/>
              </p:cNvSpPr>
              <p:nvPr/>
            </p:nvSpPr>
            <p:spPr>
              <a:xfrm>
                <a:off x="7360040" y="3306206"/>
                <a:ext cx="1643527" cy="427425"/>
              </a:xfrm>
              <a:prstGeom prst="rect">
                <a:avLst/>
              </a:prstGeom>
              <a:blipFill>
                <a:blip r:embed="rId8"/>
                <a:stretch>
                  <a:fillRect t="-11429" r="-3333" b="-1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624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CBDAC3E-7991-4048-A47B-8771E797D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2">
            <a:extLst>
              <a:ext uri="{FF2B5EF4-FFF2-40B4-BE49-F238E27FC236}">
                <a16:creationId xmlns:a16="http://schemas.microsoft.com/office/drawing/2014/main" id="{0AABE103-2425-42D5-B03B-3B01BF99762D}"/>
              </a:ext>
            </a:extLst>
          </p:cNvPr>
          <p:cNvSpPr>
            <a:spLocks noGrp="1" noChangeArrowheads="1"/>
          </p:cNvSpPr>
          <p:nvPr>
            <p:ph type="title"/>
          </p:nvPr>
        </p:nvSpPr>
        <p:spPr>
          <a:xfrm>
            <a:off x="6019801" y="234951"/>
            <a:ext cx="5333999" cy="287338"/>
          </a:xfrm>
        </p:spPr>
        <p:txBody>
          <a:bodyPr>
            <a:noAutofit/>
          </a:bodyPr>
          <a:lstStyle/>
          <a:p>
            <a:pPr algn="r"/>
            <a:r>
              <a:rPr lang="zh-CN" altLang="en-US" sz="24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基于地理位置的调度</a:t>
            </a:r>
          </a:p>
        </p:txBody>
      </p:sp>
      <p:sp>
        <p:nvSpPr>
          <p:cNvPr id="3" name="灯片编号占位符 2">
            <a:extLst>
              <a:ext uri="{FF2B5EF4-FFF2-40B4-BE49-F238E27FC236}">
                <a16:creationId xmlns:a16="http://schemas.microsoft.com/office/drawing/2014/main" id="{0DA7A44B-21AD-4B80-B5E4-50BBCF079F4E}"/>
              </a:ext>
            </a:extLst>
          </p:cNvPr>
          <p:cNvSpPr>
            <a:spLocks noGrp="1"/>
          </p:cNvSpPr>
          <p:nvPr>
            <p:ph type="sldNum" sz="quarter" idx="12"/>
          </p:nvPr>
        </p:nvSpPr>
        <p:spPr/>
        <p:txBody>
          <a:bodyPr/>
          <a:lstStyle/>
          <a:p>
            <a:fld id="{21409E81-2A51-4B75-811C-C3E8AA2F715E}" type="slidenum">
              <a:rPr lang="zh-CN" altLang="en-US" smtClean="0"/>
              <a:pPr/>
              <a:t>9</a:t>
            </a:fld>
            <a:endParaRPr lang="zh-CN" altLang="en-US"/>
          </a:p>
        </p:txBody>
      </p:sp>
      <p:pic>
        <p:nvPicPr>
          <p:cNvPr id="6" name="图片 5">
            <a:extLst>
              <a:ext uri="{FF2B5EF4-FFF2-40B4-BE49-F238E27FC236}">
                <a16:creationId xmlns:a16="http://schemas.microsoft.com/office/drawing/2014/main" id="{0B77C9D4-3294-4405-8205-9E3E1960831E}"/>
              </a:ext>
            </a:extLst>
          </p:cNvPr>
          <p:cNvPicPr>
            <a:picLocks noChangeAspect="1"/>
          </p:cNvPicPr>
          <p:nvPr/>
        </p:nvPicPr>
        <p:blipFill rotWithShape="1">
          <a:blip r:embed="rId4"/>
          <a:srcRect t="6140"/>
          <a:stretch/>
        </p:blipFill>
        <p:spPr>
          <a:xfrm>
            <a:off x="24999" y="4246196"/>
            <a:ext cx="4816585" cy="1697834"/>
          </a:xfrm>
          <a:prstGeom prst="rect">
            <a:avLst/>
          </a:prstGeom>
        </p:spPr>
      </p:pic>
      <p:sp>
        <p:nvSpPr>
          <p:cNvPr id="16" name="矩形 15">
            <a:extLst>
              <a:ext uri="{FF2B5EF4-FFF2-40B4-BE49-F238E27FC236}">
                <a16:creationId xmlns:a16="http://schemas.microsoft.com/office/drawing/2014/main" id="{178B39C6-765F-48EA-AE17-EC09F5045324}"/>
              </a:ext>
            </a:extLst>
          </p:cNvPr>
          <p:cNvSpPr/>
          <p:nvPr/>
        </p:nvSpPr>
        <p:spPr>
          <a:xfrm>
            <a:off x="245532" y="1174981"/>
            <a:ext cx="185104" cy="369332"/>
          </a:xfrm>
          <a:prstGeom prst="rect">
            <a:avLst/>
          </a:prstGeom>
          <a:solidFill>
            <a:srgbClr val="B0252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E4959284-4146-4518-9223-F8714576E9A3}"/>
              </a:ext>
            </a:extLst>
          </p:cNvPr>
          <p:cNvSpPr txBox="1"/>
          <p:nvPr/>
        </p:nvSpPr>
        <p:spPr>
          <a:xfrm>
            <a:off x="430636" y="1174981"/>
            <a:ext cx="4288353"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基于地理位置的调度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子信道分配</a:t>
            </a:r>
            <a:endParaRPr lang="en-US" altLang="zh-CN" sz="200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A59EFAA8-874C-4C1C-896D-8E70F422E28F}"/>
              </a:ext>
            </a:extLst>
          </p:cNvPr>
          <p:cNvPicPr>
            <a:picLocks noChangeAspect="1"/>
          </p:cNvPicPr>
          <p:nvPr/>
        </p:nvPicPr>
        <p:blipFill>
          <a:blip r:embed="rId5"/>
          <a:stretch>
            <a:fillRect/>
          </a:stretch>
        </p:blipFill>
        <p:spPr>
          <a:xfrm>
            <a:off x="172133" y="2541131"/>
            <a:ext cx="4577668" cy="1275942"/>
          </a:xfrm>
          <a:prstGeom prst="rect">
            <a:avLst/>
          </a:prstGeom>
        </p:spPr>
      </p:pic>
      <p:pic>
        <p:nvPicPr>
          <p:cNvPr id="5" name="图片 4">
            <a:extLst>
              <a:ext uri="{FF2B5EF4-FFF2-40B4-BE49-F238E27FC236}">
                <a16:creationId xmlns:a16="http://schemas.microsoft.com/office/drawing/2014/main" id="{B58967BB-D5A0-4739-BC31-8327B937EFF6}"/>
              </a:ext>
            </a:extLst>
          </p:cNvPr>
          <p:cNvPicPr>
            <a:picLocks noChangeAspect="1"/>
          </p:cNvPicPr>
          <p:nvPr/>
        </p:nvPicPr>
        <p:blipFill rotWithShape="1">
          <a:blip r:embed="rId6">
            <a:extLst>
              <a:ext uri="{28A0092B-C50C-407E-A947-70E740481C1C}">
                <a14:useLocalDpi xmlns:a14="http://schemas.microsoft.com/office/drawing/2010/main" val="0"/>
              </a:ext>
            </a:extLst>
          </a:blip>
          <a:srcRect l="4036" r="5562"/>
          <a:stretch/>
        </p:blipFill>
        <p:spPr>
          <a:xfrm>
            <a:off x="4798305" y="872820"/>
            <a:ext cx="3599679" cy="2986430"/>
          </a:xfrm>
          <a:prstGeom prst="rect">
            <a:avLst/>
          </a:prstGeom>
        </p:spPr>
      </p:pic>
      <p:pic>
        <p:nvPicPr>
          <p:cNvPr id="9" name="图片 8">
            <a:extLst>
              <a:ext uri="{FF2B5EF4-FFF2-40B4-BE49-F238E27FC236}">
                <a16:creationId xmlns:a16="http://schemas.microsoft.com/office/drawing/2014/main" id="{EEE3785E-A5FC-4455-A4B5-2C54C815E23A}"/>
              </a:ext>
            </a:extLst>
          </p:cNvPr>
          <p:cNvPicPr>
            <a:picLocks noChangeAspect="1"/>
          </p:cNvPicPr>
          <p:nvPr/>
        </p:nvPicPr>
        <p:blipFill rotWithShape="1">
          <a:blip r:embed="rId7">
            <a:extLst>
              <a:ext uri="{28A0092B-C50C-407E-A947-70E740481C1C}">
                <a14:useLocalDpi xmlns:a14="http://schemas.microsoft.com/office/drawing/2010/main" val="0"/>
              </a:ext>
            </a:extLst>
          </a:blip>
          <a:srcRect l="2608" r="7242"/>
          <a:stretch/>
        </p:blipFill>
        <p:spPr>
          <a:xfrm>
            <a:off x="8494992" y="836415"/>
            <a:ext cx="3600000" cy="2994992"/>
          </a:xfrm>
          <a:prstGeom prst="rect">
            <a:avLst/>
          </a:prstGeom>
        </p:spPr>
      </p:pic>
      <p:pic>
        <p:nvPicPr>
          <p:cNvPr id="11" name="图片 10">
            <a:extLst>
              <a:ext uri="{FF2B5EF4-FFF2-40B4-BE49-F238E27FC236}">
                <a16:creationId xmlns:a16="http://schemas.microsoft.com/office/drawing/2014/main" id="{F92D76DC-12CA-450B-B678-A02BA0443140}"/>
              </a:ext>
            </a:extLst>
          </p:cNvPr>
          <p:cNvPicPr>
            <a:picLocks noChangeAspect="1"/>
          </p:cNvPicPr>
          <p:nvPr/>
        </p:nvPicPr>
        <p:blipFill rotWithShape="1">
          <a:blip r:embed="rId8">
            <a:extLst>
              <a:ext uri="{28A0092B-C50C-407E-A947-70E740481C1C}">
                <a14:useLocalDpi xmlns:a14="http://schemas.microsoft.com/office/drawing/2010/main" val="0"/>
              </a:ext>
            </a:extLst>
          </a:blip>
          <a:srcRect t="2864"/>
          <a:stretch/>
        </p:blipFill>
        <p:spPr>
          <a:xfrm>
            <a:off x="4704893" y="3887092"/>
            <a:ext cx="3981907" cy="2900889"/>
          </a:xfrm>
          <a:prstGeom prst="rect">
            <a:avLst/>
          </a:prstGeom>
        </p:spPr>
      </p:pic>
      <p:pic>
        <p:nvPicPr>
          <p:cNvPr id="13" name="图片 12">
            <a:extLst>
              <a:ext uri="{FF2B5EF4-FFF2-40B4-BE49-F238E27FC236}">
                <a16:creationId xmlns:a16="http://schemas.microsoft.com/office/drawing/2014/main" id="{B4DB486D-A1E3-4367-9B18-A32396B8D0F1}"/>
              </a:ext>
            </a:extLst>
          </p:cNvPr>
          <p:cNvPicPr>
            <a:picLocks noChangeAspect="1"/>
          </p:cNvPicPr>
          <p:nvPr/>
        </p:nvPicPr>
        <p:blipFill rotWithShape="1">
          <a:blip r:embed="rId9">
            <a:extLst>
              <a:ext uri="{28A0092B-C50C-407E-A947-70E740481C1C}">
                <a14:useLocalDpi xmlns:a14="http://schemas.microsoft.com/office/drawing/2010/main" val="0"/>
              </a:ext>
            </a:extLst>
          </a:blip>
          <a:srcRect l="3212" t="2764" r="7094"/>
          <a:stretch/>
        </p:blipFill>
        <p:spPr>
          <a:xfrm>
            <a:off x="8610600" y="3831407"/>
            <a:ext cx="3599679" cy="2926719"/>
          </a:xfrm>
          <a:prstGeom prst="rect">
            <a:avLst/>
          </a:prstGeom>
        </p:spPr>
      </p:pic>
    </p:spTree>
    <p:extLst>
      <p:ext uri="{BB962C8B-B14F-4D97-AF65-F5344CB8AC3E}">
        <p14:creationId xmlns:p14="http://schemas.microsoft.com/office/powerpoint/2010/main" val="7757756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7049</TotalTime>
  <Words>2569</Words>
  <Application>Microsoft Office PowerPoint</Application>
  <PresentationFormat>宽屏</PresentationFormat>
  <Paragraphs>170</Paragraphs>
  <Slides>21</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黑体</vt:lpstr>
      <vt:lpstr>宋体</vt:lpstr>
      <vt:lpstr>微软雅黑</vt:lpstr>
      <vt:lpstr>Arial</vt:lpstr>
      <vt:lpstr>Calibri</vt:lpstr>
      <vt:lpstr>Calibri Light</vt:lpstr>
      <vt:lpstr>Cambria Math</vt:lpstr>
      <vt:lpstr>Impact</vt:lpstr>
      <vt:lpstr>Times New Roman</vt:lpstr>
      <vt:lpstr>Office 主题</vt:lpstr>
      <vt:lpstr>PowerPoint 演示文稿</vt:lpstr>
      <vt:lpstr>PowerPoint 演示文稿</vt:lpstr>
      <vt:lpstr>背景</vt:lpstr>
      <vt:lpstr>背景</vt:lpstr>
      <vt:lpstr>基于监听的半持续性调度</vt:lpstr>
      <vt:lpstr>基于地理位置的调度</vt:lpstr>
      <vt:lpstr>基于地理位置的调度</vt:lpstr>
      <vt:lpstr>基于地理位置的调度</vt:lpstr>
      <vt:lpstr>基于地理位置的调度</vt:lpstr>
      <vt:lpstr>基于地理位置的调度</vt:lpstr>
      <vt:lpstr>理论性能分析</vt:lpstr>
      <vt:lpstr>仿真结果</vt:lpstr>
      <vt:lpstr>仿真结果</vt:lpstr>
      <vt:lpstr>仿真结果</vt:lpstr>
      <vt:lpstr>总结</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Chen Haoran</cp:lastModifiedBy>
  <cp:revision>100</cp:revision>
  <dcterms:created xsi:type="dcterms:W3CDTF">2017-05-11T09:34:00Z</dcterms:created>
  <dcterms:modified xsi:type="dcterms:W3CDTF">2022-02-20T12:00:27Z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